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85" r:id="rId2"/>
    <p:sldId id="268" r:id="rId3"/>
    <p:sldId id="273" r:id="rId4"/>
    <p:sldId id="272" r:id="rId5"/>
    <p:sldId id="487" r:id="rId6"/>
    <p:sldId id="478" r:id="rId7"/>
    <p:sldId id="479" r:id="rId8"/>
    <p:sldId id="488" r:id="rId9"/>
    <p:sldId id="489" r:id="rId10"/>
    <p:sldId id="480" r:id="rId11"/>
    <p:sldId id="490" r:id="rId12"/>
    <p:sldId id="491" r:id="rId13"/>
    <p:sldId id="492" r:id="rId14"/>
    <p:sldId id="481" r:id="rId15"/>
    <p:sldId id="482" r:id="rId16"/>
    <p:sldId id="486" r:id="rId17"/>
    <p:sldId id="483" r:id="rId18"/>
    <p:sldId id="484" r:id="rId19"/>
    <p:sldId id="477" r:id="rId20"/>
    <p:sldId id="271" r:id="rId21"/>
    <p:sldId id="409"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363D-4EF9-B7F0-25816CA1E48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363D-4EF9-B7F0-25816CA1E485}"/>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1/mainViewjs.txt" TargetMode="External"/><Relationship Id="rId5" Type="http://schemas.openxmlformats.org/officeDocument/2006/relationships/hyperlink" Target="https://github.com/soyuztechnologies/MouriTechUI5Fiori/blob/master/Day%206/Exercise%201/MainControllerjs.txt" TargetMode="External"/><Relationship Id="rId4" Type="http://schemas.openxmlformats.org/officeDocument/2006/relationships/hyperlink" Target="https://github.com/soyuztechnologies/MouriTechUI5Fiori/blob/master/Day%206/Exercise%201/index.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1/mainViewjs.txt" TargetMode="External"/><Relationship Id="rId5" Type="http://schemas.openxmlformats.org/officeDocument/2006/relationships/hyperlink" Target="https://github.com/soyuztechnologies/MouriTechUI5Fiori/blob/master/Day%206/Exercise%201/MainControllerjs.txt" TargetMode="External"/><Relationship Id="rId4" Type="http://schemas.openxmlformats.org/officeDocument/2006/relationships/hyperlink" Target="https://github.com/soyuztechnologies/MouriTechUI5Fiori/blob/master/Day%206/Exercise%201/index.tx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2/index.txt" TargetMode="External"/><Relationship Id="rId5" Type="http://schemas.openxmlformats.org/officeDocument/2006/relationships/hyperlink" Target="https://github.com/soyuztechnologies/MouriTechUI5Fiori/blob/master/Day%206/Exercise%202/MyXMLcontrollerjs.txt" TargetMode="External"/><Relationship Id="rId4" Type="http://schemas.openxmlformats.org/officeDocument/2006/relationships/hyperlink" Target="https://github.com/soyuztechnologies/MouriTechUI5Fiori/blob/master/Day%206/Exercise%202/MyXMLview.tx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sample%20application/index.txt"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80F6D0D-E459-4B5D-9376-1CD8B560E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815"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create a </a:t>
            </a:r>
            <a:r>
              <a:rPr lang="en-US" dirty="0" err="1"/>
              <a:t>js</a:t>
            </a:r>
            <a:r>
              <a:rPr lang="en-US" dirty="0"/>
              <a:t> View.</a:t>
            </a:r>
          </a:p>
          <a:p>
            <a:pPr marL="285750" indent="-285750">
              <a:buFont typeface="Wingdings" panose="05000000000000000000" pitchFamily="2" charset="2"/>
              <a:buChar char="§"/>
            </a:pPr>
            <a:r>
              <a:rPr lang="en-US" dirty="0"/>
              <a:t>Adding some buttons and input field in the view.</a:t>
            </a:r>
          </a:p>
          <a:p>
            <a:pPr marL="285750" indent="-285750">
              <a:buFont typeface="Wingdings" panose="05000000000000000000" pitchFamily="2" charset="2"/>
              <a:buChar char="§"/>
            </a:pPr>
            <a:r>
              <a:rPr lang="en-US" dirty="0"/>
              <a:t>On Button press showing a alert popup</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index.html</a:t>
            </a:r>
            <a:endParaRPr lang="en-US" dirty="0"/>
          </a:p>
          <a:p>
            <a:pPr marL="285750" indent="-285750" algn="just">
              <a:buFont typeface="Wingdings" panose="05000000000000000000" pitchFamily="2" charset="2"/>
              <a:buChar char="§"/>
            </a:pPr>
            <a:r>
              <a:rPr lang="en-US" dirty="0">
                <a:hlinkClick r:id="rId5"/>
              </a:rPr>
              <a:t>Main.controller.js</a:t>
            </a:r>
            <a:endParaRPr lang="en-US" dirty="0"/>
          </a:p>
          <a:p>
            <a:pPr marL="285750" indent="-285750" algn="just">
              <a:buFont typeface="Wingdings" panose="05000000000000000000" pitchFamily="2" charset="2"/>
              <a:buChar char="§"/>
            </a:pPr>
            <a:r>
              <a:rPr lang="en-US" dirty="0">
                <a:hlinkClick r:id="rId6"/>
              </a:rPr>
              <a:t>Main.view.js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2790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flipV="1">
            <a:off x="4564250" y="3818444"/>
            <a:ext cx="1618558" cy="657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471835" y="446865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0800000">
            <a:off x="6182807" y="3818444"/>
            <a:ext cx="1271724" cy="65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91115"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64" name="Left Brace 263">
            <a:extLst>
              <a:ext uri="{FF2B5EF4-FFF2-40B4-BE49-F238E27FC236}">
                <a16:creationId xmlns:a16="http://schemas.microsoft.com/office/drawing/2014/main" id="{471A81D9-62B6-4449-8824-9650CD53D6A8}"/>
              </a:ext>
            </a:extLst>
          </p:cNvPr>
          <p:cNvSpPr/>
          <p:nvPr/>
        </p:nvSpPr>
        <p:spPr>
          <a:xfrm>
            <a:off x="101713" y="3062970"/>
            <a:ext cx="403956" cy="3464215"/>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5" name="Rectangle 264">
            <a:extLst>
              <a:ext uri="{FF2B5EF4-FFF2-40B4-BE49-F238E27FC236}">
                <a16:creationId xmlns:a16="http://schemas.microsoft.com/office/drawing/2014/main" id="{AB80945F-FBC8-4D2A-9ED3-6D8B840CF95F}"/>
              </a:ext>
            </a:extLst>
          </p:cNvPr>
          <p:cNvSpPr/>
          <p:nvPr/>
        </p:nvSpPr>
        <p:spPr>
          <a:xfrm>
            <a:off x="8564186" y="4621132"/>
            <a:ext cx="1542666" cy="61159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t>
            </a:r>
          </a:p>
        </p:txBody>
      </p:sp>
      <p:sp>
        <p:nvSpPr>
          <p:cNvPr id="266" name="Rectangle 265">
            <a:extLst>
              <a:ext uri="{FF2B5EF4-FFF2-40B4-BE49-F238E27FC236}">
                <a16:creationId xmlns:a16="http://schemas.microsoft.com/office/drawing/2014/main" id="{84CD0094-5C60-4C17-986B-9CDE9EB24EA3}"/>
              </a:ext>
            </a:extLst>
          </p:cNvPr>
          <p:cNvSpPr/>
          <p:nvPr/>
        </p:nvSpPr>
        <p:spPr>
          <a:xfrm>
            <a:off x="497654" y="5946828"/>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67" name="Rectangle 266">
            <a:extLst>
              <a:ext uri="{FF2B5EF4-FFF2-40B4-BE49-F238E27FC236}">
                <a16:creationId xmlns:a16="http://schemas.microsoft.com/office/drawing/2014/main" id="{61EF3FDE-C096-4637-8E81-142E0C1DD298}"/>
              </a:ext>
            </a:extLst>
          </p:cNvPr>
          <p:cNvSpPr/>
          <p:nvPr/>
        </p:nvSpPr>
        <p:spPr>
          <a:xfrm>
            <a:off x="2051593" y="524864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p>
        </p:txBody>
      </p:sp>
      <p:sp>
        <p:nvSpPr>
          <p:cNvPr id="268" name="Rectangle 267">
            <a:extLst>
              <a:ext uri="{FF2B5EF4-FFF2-40B4-BE49-F238E27FC236}">
                <a16:creationId xmlns:a16="http://schemas.microsoft.com/office/drawing/2014/main" id="{8E81A5AF-24DB-4713-8E08-1240A247FF53}"/>
              </a:ext>
            </a:extLst>
          </p:cNvPr>
          <p:cNvSpPr/>
          <p:nvPr/>
        </p:nvSpPr>
        <p:spPr>
          <a:xfrm>
            <a:off x="3472095" y="524864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269" name="Rectangle 268">
            <a:extLst>
              <a:ext uri="{FF2B5EF4-FFF2-40B4-BE49-F238E27FC236}">
                <a16:creationId xmlns:a16="http://schemas.microsoft.com/office/drawing/2014/main" id="{8B2E6DCF-E460-459A-9C78-A843575C157A}"/>
              </a:ext>
            </a:extLst>
          </p:cNvPr>
          <p:cNvSpPr/>
          <p:nvPr/>
        </p:nvSpPr>
        <p:spPr>
          <a:xfrm>
            <a:off x="4796553" y="5250706"/>
            <a:ext cx="1333689"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CheckBox</a:t>
            </a:r>
            <a:endParaRPr lang="en-US" sz="2000" dirty="0"/>
          </a:p>
        </p:txBody>
      </p:sp>
      <p:sp>
        <p:nvSpPr>
          <p:cNvPr id="270" name="Rectangle 269">
            <a:extLst>
              <a:ext uri="{FF2B5EF4-FFF2-40B4-BE49-F238E27FC236}">
                <a16:creationId xmlns:a16="http://schemas.microsoft.com/office/drawing/2014/main" id="{DF5CD734-3202-40E6-88ED-3440756D7763}"/>
              </a:ext>
            </a:extLst>
          </p:cNvPr>
          <p:cNvSpPr/>
          <p:nvPr/>
        </p:nvSpPr>
        <p:spPr>
          <a:xfrm>
            <a:off x="1909187" y="3923008"/>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sap.ui.core.Control</a:t>
            </a:r>
            <a:endParaRPr lang="en-US" dirty="0"/>
          </a:p>
        </p:txBody>
      </p:sp>
      <p:cxnSp>
        <p:nvCxnSpPr>
          <p:cNvPr id="271" name="Connector: Elbow 270">
            <a:extLst>
              <a:ext uri="{FF2B5EF4-FFF2-40B4-BE49-F238E27FC236}">
                <a16:creationId xmlns:a16="http://schemas.microsoft.com/office/drawing/2014/main" id="{D3610712-29EA-4E65-8119-475784EF0D61}"/>
              </a:ext>
            </a:extLst>
          </p:cNvPr>
          <p:cNvCxnSpPr>
            <a:cxnSpLocks/>
            <a:stCxn id="281" idx="0"/>
            <a:endCxn id="270" idx="2"/>
          </p:cNvCxnSpPr>
          <p:nvPr/>
        </p:nvCxnSpPr>
        <p:spPr>
          <a:xfrm rot="5400000" flipH="1" flipV="1">
            <a:off x="1898335" y="3603739"/>
            <a:ext cx="815821" cy="2384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930C27CF-D99A-48CD-97B1-C3E288E00FD4}"/>
              </a:ext>
            </a:extLst>
          </p:cNvPr>
          <p:cNvCxnSpPr>
            <a:cxnSpLocks/>
          </p:cNvCxnSpPr>
          <p:nvPr/>
        </p:nvCxnSpPr>
        <p:spPr>
          <a:xfrm rot="5400000" flipH="1" flipV="1">
            <a:off x="2652961" y="4403052"/>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D32D0E09-7B01-40BD-8BEC-2264FC1EA890}"/>
              </a:ext>
            </a:extLst>
          </p:cNvPr>
          <p:cNvCxnSpPr>
            <a:cxnSpLocks/>
            <a:stCxn id="268" idx="0"/>
            <a:endCxn id="270" idx="2"/>
          </p:cNvCxnSpPr>
          <p:nvPr/>
        </p:nvCxnSpPr>
        <p:spPr>
          <a:xfrm rot="16200000" flipV="1">
            <a:off x="3363212" y="4523475"/>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C336468A-E8EE-4675-B0D7-4408F3DD08E3}"/>
              </a:ext>
            </a:extLst>
          </p:cNvPr>
          <p:cNvCxnSpPr>
            <a:cxnSpLocks/>
            <a:stCxn id="269" idx="0"/>
            <a:endCxn id="270" idx="2"/>
          </p:cNvCxnSpPr>
          <p:nvPr/>
        </p:nvCxnSpPr>
        <p:spPr>
          <a:xfrm rot="16200000" flipV="1">
            <a:off x="4049690" y="3836998"/>
            <a:ext cx="862571" cy="1964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A64FE9B8-AE2E-4810-9D3C-CE8C9C0A9B01}"/>
              </a:ext>
            </a:extLst>
          </p:cNvPr>
          <p:cNvSpPr/>
          <p:nvPr/>
        </p:nvSpPr>
        <p:spPr>
          <a:xfrm>
            <a:off x="1909187" y="3074517"/>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sap.ui.core.Element</a:t>
            </a:r>
            <a:endParaRPr lang="en-US" dirty="0"/>
          </a:p>
        </p:txBody>
      </p:sp>
      <p:sp>
        <p:nvSpPr>
          <p:cNvPr id="276" name="Rectangle 275">
            <a:extLst>
              <a:ext uri="{FF2B5EF4-FFF2-40B4-BE49-F238E27FC236}">
                <a16:creationId xmlns:a16="http://schemas.microsoft.com/office/drawing/2014/main" id="{B5A94E60-1F8D-470F-8672-C4CEA295B88D}"/>
              </a:ext>
            </a:extLst>
          </p:cNvPr>
          <p:cNvSpPr/>
          <p:nvPr/>
        </p:nvSpPr>
        <p:spPr>
          <a:xfrm>
            <a:off x="1909187" y="2274698"/>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sap.ui.core.managedObejct</a:t>
            </a:r>
            <a:endParaRPr lang="en-US" sz="1800" dirty="0"/>
          </a:p>
        </p:txBody>
      </p:sp>
      <p:sp>
        <p:nvSpPr>
          <p:cNvPr id="277" name="Rectangle 276">
            <a:extLst>
              <a:ext uri="{FF2B5EF4-FFF2-40B4-BE49-F238E27FC236}">
                <a16:creationId xmlns:a16="http://schemas.microsoft.com/office/drawing/2014/main" id="{9F1EE607-7A85-420B-A351-C49F4B42286E}"/>
              </a:ext>
            </a:extLst>
          </p:cNvPr>
          <p:cNvSpPr/>
          <p:nvPr/>
        </p:nvSpPr>
        <p:spPr>
          <a:xfrm>
            <a:off x="1952224" y="1507971"/>
            <a:ext cx="3092656"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Object</a:t>
            </a:r>
          </a:p>
        </p:txBody>
      </p:sp>
      <p:cxnSp>
        <p:nvCxnSpPr>
          <p:cNvPr id="278" name="Straight Arrow Connector 277">
            <a:extLst>
              <a:ext uri="{FF2B5EF4-FFF2-40B4-BE49-F238E27FC236}">
                <a16:creationId xmlns:a16="http://schemas.microsoft.com/office/drawing/2014/main" id="{9D1B869A-DC1B-432E-9DC5-D9A0D67A41C5}"/>
              </a:ext>
            </a:extLst>
          </p:cNvPr>
          <p:cNvCxnSpPr>
            <a:cxnSpLocks/>
            <a:stCxn id="270" idx="0"/>
            <a:endCxn id="275" idx="2"/>
          </p:cNvCxnSpPr>
          <p:nvPr/>
        </p:nvCxnSpPr>
        <p:spPr>
          <a:xfrm flipV="1">
            <a:off x="3498552" y="3539644"/>
            <a:ext cx="0" cy="38336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0FAD18B4-910F-4DA2-9A23-5E5FD3FD64BF}"/>
              </a:ext>
            </a:extLst>
          </p:cNvPr>
          <p:cNvCxnSpPr>
            <a:cxnSpLocks/>
            <a:stCxn id="275" idx="0"/>
            <a:endCxn id="276" idx="2"/>
          </p:cNvCxnSpPr>
          <p:nvPr/>
        </p:nvCxnSpPr>
        <p:spPr>
          <a:xfrm flipV="1">
            <a:off x="3498552" y="2739825"/>
            <a:ext cx="0" cy="33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4B065874-D142-4C22-9FDE-BD240DD2982D}"/>
              </a:ext>
            </a:extLst>
          </p:cNvPr>
          <p:cNvCxnSpPr>
            <a:cxnSpLocks/>
            <a:stCxn id="276" idx="0"/>
            <a:endCxn id="277" idx="2"/>
          </p:cNvCxnSpPr>
          <p:nvPr/>
        </p:nvCxnSpPr>
        <p:spPr>
          <a:xfrm flipV="1">
            <a:off x="3498552" y="1973098"/>
            <a:ext cx="0" cy="30160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945E5701-3589-4C3D-8F8B-3C77D2BFD33F}"/>
              </a:ext>
            </a:extLst>
          </p:cNvPr>
          <p:cNvSpPr/>
          <p:nvPr/>
        </p:nvSpPr>
        <p:spPr>
          <a:xfrm>
            <a:off x="405180" y="5203956"/>
            <a:ext cx="1417516" cy="42979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InputBase</a:t>
            </a:r>
            <a:endParaRPr lang="en-US" sz="2000" dirty="0"/>
          </a:p>
        </p:txBody>
      </p:sp>
      <p:cxnSp>
        <p:nvCxnSpPr>
          <p:cNvPr id="282" name="Straight Arrow Connector 281">
            <a:extLst>
              <a:ext uri="{FF2B5EF4-FFF2-40B4-BE49-F238E27FC236}">
                <a16:creationId xmlns:a16="http://schemas.microsoft.com/office/drawing/2014/main" id="{7000A736-6669-465C-9244-E7556E506FC2}"/>
              </a:ext>
            </a:extLst>
          </p:cNvPr>
          <p:cNvCxnSpPr>
            <a:cxnSpLocks/>
            <a:stCxn id="266" idx="0"/>
            <a:endCxn id="281" idx="2"/>
          </p:cNvCxnSpPr>
          <p:nvPr/>
        </p:nvCxnSpPr>
        <p:spPr>
          <a:xfrm flipV="1">
            <a:off x="1113938" y="5633747"/>
            <a:ext cx="0" cy="313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3" name="Rectangle 282">
            <a:extLst>
              <a:ext uri="{FF2B5EF4-FFF2-40B4-BE49-F238E27FC236}">
                <a16:creationId xmlns:a16="http://schemas.microsoft.com/office/drawing/2014/main" id="{B11037F0-6FBC-4969-880A-02C168FFCAE1}"/>
              </a:ext>
            </a:extLst>
          </p:cNvPr>
          <p:cNvSpPr/>
          <p:nvPr/>
        </p:nvSpPr>
        <p:spPr>
          <a:xfrm>
            <a:off x="6359723" y="525931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Table</a:t>
            </a:r>
          </a:p>
        </p:txBody>
      </p:sp>
      <p:cxnSp>
        <p:nvCxnSpPr>
          <p:cNvPr id="284" name="Connector: Elbow 283">
            <a:extLst>
              <a:ext uri="{FF2B5EF4-FFF2-40B4-BE49-F238E27FC236}">
                <a16:creationId xmlns:a16="http://schemas.microsoft.com/office/drawing/2014/main" id="{2146ECE0-E3A6-47A8-BFED-599480C5C260}"/>
              </a:ext>
            </a:extLst>
          </p:cNvPr>
          <p:cNvCxnSpPr>
            <a:stCxn id="283" idx="0"/>
            <a:endCxn id="270" idx="2"/>
          </p:cNvCxnSpPr>
          <p:nvPr/>
        </p:nvCxnSpPr>
        <p:spPr>
          <a:xfrm rot="16200000" flipV="1">
            <a:off x="4801691" y="3084996"/>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Connector: Elbow 284">
            <a:extLst>
              <a:ext uri="{FF2B5EF4-FFF2-40B4-BE49-F238E27FC236}">
                <a16:creationId xmlns:a16="http://schemas.microsoft.com/office/drawing/2014/main" id="{F78F8F09-7420-4D30-AE62-DC6681EBCAE8}"/>
              </a:ext>
            </a:extLst>
          </p:cNvPr>
          <p:cNvCxnSpPr>
            <a:cxnSpLocks/>
            <a:endCxn id="286" idx="3"/>
          </p:cNvCxnSpPr>
          <p:nvPr/>
        </p:nvCxnSpPr>
        <p:spPr>
          <a:xfrm rot="10800000" flipV="1">
            <a:off x="7821772" y="4898158"/>
            <a:ext cx="794414" cy="669142"/>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6" name="Flowchart: Decision 285">
            <a:extLst>
              <a:ext uri="{FF2B5EF4-FFF2-40B4-BE49-F238E27FC236}">
                <a16:creationId xmlns:a16="http://schemas.microsoft.com/office/drawing/2014/main" id="{101249B3-40A3-4CB5-B729-9EBC62772C76}"/>
              </a:ext>
            </a:extLst>
          </p:cNvPr>
          <p:cNvSpPr/>
          <p:nvPr/>
        </p:nvSpPr>
        <p:spPr>
          <a:xfrm>
            <a:off x="7550743" y="5500854"/>
            <a:ext cx="271028" cy="132893"/>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3" name="Connector: Elbow 402">
            <a:extLst>
              <a:ext uri="{FF2B5EF4-FFF2-40B4-BE49-F238E27FC236}">
                <a16:creationId xmlns:a16="http://schemas.microsoft.com/office/drawing/2014/main" id="{5FDDFB58-9E45-418A-907E-28720778C003}"/>
              </a:ext>
            </a:extLst>
          </p:cNvPr>
          <p:cNvCxnSpPr>
            <a:cxnSpLocks/>
          </p:cNvCxnSpPr>
          <p:nvPr/>
        </p:nvCxnSpPr>
        <p:spPr>
          <a:xfrm rot="5400000" flipH="1" flipV="1">
            <a:off x="2652961" y="4403051"/>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4" name="Connector: Elbow 403">
            <a:extLst>
              <a:ext uri="{FF2B5EF4-FFF2-40B4-BE49-F238E27FC236}">
                <a16:creationId xmlns:a16="http://schemas.microsoft.com/office/drawing/2014/main" id="{34F0F1F2-EF47-4045-8117-BA3C87CB1B03}"/>
              </a:ext>
            </a:extLst>
          </p:cNvPr>
          <p:cNvCxnSpPr>
            <a:cxnSpLocks/>
          </p:cNvCxnSpPr>
          <p:nvPr/>
        </p:nvCxnSpPr>
        <p:spPr>
          <a:xfrm rot="16200000" flipV="1">
            <a:off x="3363212" y="4523474"/>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5" name="Connector: Elbow 404">
            <a:extLst>
              <a:ext uri="{FF2B5EF4-FFF2-40B4-BE49-F238E27FC236}">
                <a16:creationId xmlns:a16="http://schemas.microsoft.com/office/drawing/2014/main" id="{2E836B6A-2476-4AA7-BF74-2D3DB8FC6C39}"/>
              </a:ext>
            </a:extLst>
          </p:cNvPr>
          <p:cNvCxnSpPr/>
          <p:nvPr/>
        </p:nvCxnSpPr>
        <p:spPr>
          <a:xfrm rot="16200000" flipV="1">
            <a:off x="4801691" y="3084995"/>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6" name="Connector: Elbow 405">
            <a:extLst>
              <a:ext uri="{FF2B5EF4-FFF2-40B4-BE49-F238E27FC236}">
                <a16:creationId xmlns:a16="http://schemas.microsoft.com/office/drawing/2014/main" id="{ADE3421D-E9C1-4FB1-AF4D-7BAEFFA74E7A}"/>
              </a:ext>
            </a:extLst>
          </p:cNvPr>
          <p:cNvCxnSpPr>
            <a:cxnSpLocks/>
          </p:cNvCxnSpPr>
          <p:nvPr/>
        </p:nvCxnSpPr>
        <p:spPr>
          <a:xfrm rot="5400000" flipH="1" flipV="1">
            <a:off x="1898335" y="3603736"/>
            <a:ext cx="815821" cy="2384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7" name="Connector: Elbow 406">
            <a:extLst>
              <a:ext uri="{FF2B5EF4-FFF2-40B4-BE49-F238E27FC236}">
                <a16:creationId xmlns:a16="http://schemas.microsoft.com/office/drawing/2014/main" id="{62300804-21B1-43DD-8B7A-E16EA9A27503}"/>
              </a:ext>
            </a:extLst>
          </p:cNvPr>
          <p:cNvCxnSpPr>
            <a:cxnSpLocks/>
          </p:cNvCxnSpPr>
          <p:nvPr/>
        </p:nvCxnSpPr>
        <p:spPr>
          <a:xfrm rot="16200000" flipV="1">
            <a:off x="4049690" y="3836995"/>
            <a:ext cx="862571" cy="1964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Connector: Elbow 407">
            <a:extLst>
              <a:ext uri="{FF2B5EF4-FFF2-40B4-BE49-F238E27FC236}">
                <a16:creationId xmlns:a16="http://schemas.microsoft.com/office/drawing/2014/main" id="{5585B194-B604-4F42-BC29-7792CC87EAEF}"/>
              </a:ext>
            </a:extLst>
          </p:cNvPr>
          <p:cNvCxnSpPr>
            <a:cxnSpLocks/>
          </p:cNvCxnSpPr>
          <p:nvPr/>
        </p:nvCxnSpPr>
        <p:spPr>
          <a:xfrm rot="5400000" flipH="1" flipV="1">
            <a:off x="2652961" y="4403048"/>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Connector: Elbow 408">
            <a:extLst>
              <a:ext uri="{FF2B5EF4-FFF2-40B4-BE49-F238E27FC236}">
                <a16:creationId xmlns:a16="http://schemas.microsoft.com/office/drawing/2014/main" id="{2A44FCA5-CBD8-4E93-93F1-97D7C9868E20}"/>
              </a:ext>
            </a:extLst>
          </p:cNvPr>
          <p:cNvCxnSpPr>
            <a:cxnSpLocks/>
          </p:cNvCxnSpPr>
          <p:nvPr/>
        </p:nvCxnSpPr>
        <p:spPr>
          <a:xfrm rot="16200000" flipV="1">
            <a:off x="3363212" y="4523471"/>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 name="Connector: Elbow 409">
            <a:extLst>
              <a:ext uri="{FF2B5EF4-FFF2-40B4-BE49-F238E27FC236}">
                <a16:creationId xmlns:a16="http://schemas.microsoft.com/office/drawing/2014/main" id="{D5841982-414A-48BD-B574-0F3A30F3DEE8}"/>
              </a:ext>
            </a:extLst>
          </p:cNvPr>
          <p:cNvCxnSpPr/>
          <p:nvPr/>
        </p:nvCxnSpPr>
        <p:spPr>
          <a:xfrm rot="16200000" flipV="1">
            <a:off x="4801691" y="3084992"/>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DC106DE3-935D-422E-824E-00352C0CF97A}"/>
              </a:ext>
            </a:extLst>
          </p:cNvPr>
          <p:cNvCxnSpPr>
            <a:cxnSpLocks/>
          </p:cNvCxnSpPr>
          <p:nvPr/>
        </p:nvCxnSpPr>
        <p:spPr>
          <a:xfrm flipV="1">
            <a:off x="3498552" y="2738860"/>
            <a:ext cx="0" cy="3346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20D760E4-5EF8-4FCE-90EF-AEDA9701C90D}"/>
              </a:ext>
            </a:extLst>
          </p:cNvPr>
          <p:cNvCxnSpPr>
            <a:cxnSpLocks/>
          </p:cNvCxnSpPr>
          <p:nvPr/>
        </p:nvCxnSpPr>
        <p:spPr>
          <a:xfrm flipV="1">
            <a:off x="1113938" y="5632782"/>
            <a:ext cx="0" cy="31308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Connector: Elbow 412">
            <a:extLst>
              <a:ext uri="{FF2B5EF4-FFF2-40B4-BE49-F238E27FC236}">
                <a16:creationId xmlns:a16="http://schemas.microsoft.com/office/drawing/2014/main" id="{4482084D-211C-40BD-8540-3BE9DA5CAB4E}"/>
              </a:ext>
            </a:extLst>
          </p:cNvPr>
          <p:cNvCxnSpPr>
            <a:cxnSpLocks/>
          </p:cNvCxnSpPr>
          <p:nvPr/>
        </p:nvCxnSpPr>
        <p:spPr>
          <a:xfrm rot="5400000" flipH="1" flipV="1">
            <a:off x="1898335" y="3602771"/>
            <a:ext cx="815821" cy="2384614"/>
          </a:xfrm>
          <a:prstGeom prst="bentConnector3">
            <a:avLst>
              <a:gd name="adj1" fmla="val 50000"/>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Connector: Elbow 413">
            <a:extLst>
              <a:ext uri="{FF2B5EF4-FFF2-40B4-BE49-F238E27FC236}">
                <a16:creationId xmlns:a16="http://schemas.microsoft.com/office/drawing/2014/main" id="{040DD1EC-B51D-4423-81A5-F18FFE37BC14}"/>
              </a:ext>
            </a:extLst>
          </p:cNvPr>
          <p:cNvCxnSpPr>
            <a:cxnSpLocks/>
          </p:cNvCxnSpPr>
          <p:nvPr/>
        </p:nvCxnSpPr>
        <p:spPr>
          <a:xfrm rot="16200000" flipV="1">
            <a:off x="4049690" y="3836030"/>
            <a:ext cx="862571" cy="1964846"/>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Connector: Elbow 414">
            <a:extLst>
              <a:ext uri="{FF2B5EF4-FFF2-40B4-BE49-F238E27FC236}">
                <a16:creationId xmlns:a16="http://schemas.microsoft.com/office/drawing/2014/main" id="{3CF9D145-861D-43AB-AE59-5E86580F7BC8}"/>
              </a:ext>
            </a:extLst>
          </p:cNvPr>
          <p:cNvCxnSpPr>
            <a:cxnSpLocks/>
          </p:cNvCxnSpPr>
          <p:nvPr/>
        </p:nvCxnSpPr>
        <p:spPr>
          <a:xfrm rot="5400000" flipH="1" flipV="1">
            <a:off x="2652961" y="4402083"/>
            <a:ext cx="860508" cy="830675"/>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Connector: Elbow 415">
            <a:extLst>
              <a:ext uri="{FF2B5EF4-FFF2-40B4-BE49-F238E27FC236}">
                <a16:creationId xmlns:a16="http://schemas.microsoft.com/office/drawing/2014/main" id="{94D8DC7D-0003-452D-A0CF-E0617B47AC84}"/>
              </a:ext>
            </a:extLst>
          </p:cNvPr>
          <p:cNvCxnSpPr>
            <a:cxnSpLocks/>
          </p:cNvCxnSpPr>
          <p:nvPr/>
        </p:nvCxnSpPr>
        <p:spPr>
          <a:xfrm rot="16200000" flipV="1">
            <a:off x="3363212" y="4522506"/>
            <a:ext cx="860508" cy="589827"/>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Connector: Elbow 416">
            <a:extLst>
              <a:ext uri="{FF2B5EF4-FFF2-40B4-BE49-F238E27FC236}">
                <a16:creationId xmlns:a16="http://schemas.microsoft.com/office/drawing/2014/main" id="{5367A633-7AC1-4ADC-8C3D-E080591A7418}"/>
              </a:ext>
            </a:extLst>
          </p:cNvPr>
          <p:cNvCxnSpPr/>
          <p:nvPr/>
        </p:nvCxnSpPr>
        <p:spPr>
          <a:xfrm rot="16200000" flipV="1">
            <a:off x="4801691" y="3084027"/>
            <a:ext cx="871178" cy="3477455"/>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9" name="TextBox 418">
            <a:extLst>
              <a:ext uri="{FF2B5EF4-FFF2-40B4-BE49-F238E27FC236}">
                <a16:creationId xmlns:a16="http://schemas.microsoft.com/office/drawing/2014/main" id="{AF4B3E4E-9F85-4055-A64F-DCC89E3283AE}"/>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Tree>
    <p:extLst>
      <p:ext uri="{BB962C8B-B14F-4D97-AF65-F5344CB8AC3E}">
        <p14:creationId xmlns:p14="http://schemas.microsoft.com/office/powerpoint/2010/main" val="57334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03F1C78-8D7F-44E3-8913-E20A9980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599" y="1182587"/>
            <a:ext cx="5473077" cy="5473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defTabSz="914126"/>
            <a:r>
              <a:rPr lang="en-US" sz="1799" dirty="0">
                <a:solidFill>
                  <a:prstClr val="black"/>
                </a:solidFill>
              </a:rPr>
              <a:t>Design a login screen using </a:t>
            </a:r>
            <a:r>
              <a:rPr lang="en-US" sz="1799" b="1" dirty="0" err="1">
                <a:solidFill>
                  <a:prstClr val="black"/>
                </a:solidFill>
              </a:rPr>
              <a:t>SimpleForm</a:t>
            </a:r>
            <a:r>
              <a:rPr lang="en-US" sz="1799" dirty="0">
                <a:solidFill>
                  <a:prstClr val="black"/>
                </a:solidFill>
              </a:rPr>
              <a:t> control and when we enter user and password same, show message a s login success.</a:t>
            </a:r>
          </a:p>
          <a:p>
            <a:endParaRPr lang="en-US" dirty="0"/>
          </a:p>
          <a:p>
            <a:r>
              <a:rPr lang="en-US" dirty="0"/>
              <a:t>Exercise Code:-</a:t>
            </a:r>
          </a:p>
          <a:p>
            <a:pPr marL="285750" indent="-285750" algn="just">
              <a:buFont typeface="Wingdings" panose="05000000000000000000" pitchFamily="2" charset="2"/>
              <a:buChar char="§"/>
            </a:pPr>
            <a:r>
              <a:rPr lang="en-US" dirty="0">
                <a:hlinkClick r:id="rId4"/>
              </a:rPr>
              <a:t>index.html</a:t>
            </a:r>
            <a:endParaRPr lang="en-US" dirty="0"/>
          </a:p>
          <a:p>
            <a:pPr marL="285750" indent="-285750" algn="just">
              <a:buFont typeface="Wingdings" panose="05000000000000000000" pitchFamily="2" charset="2"/>
              <a:buChar char="§"/>
            </a:pPr>
            <a:r>
              <a:rPr lang="en-US" dirty="0">
                <a:hlinkClick r:id="rId5"/>
              </a:rPr>
              <a:t>Main.controller.js</a:t>
            </a:r>
            <a:endParaRPr lang="en-US" dirty="0"/>
          </a:p>
          <a:p>
            <a:pPr marL="285750" indent="-285750" algn="just">
              <a:buFont typeface="Wingdings" panose="05000000000000000000" pitchFamily="2" charset="2"/>
              <a:buChar char="§"/>
            </a:pPr>
            <a:r>
              <a:rPr lang="en-US" dirty="0">
                <a:hlinkClick r:id="rId6"/>
              </a:rPr>
              <a:t>Main.view.js</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679716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XML Views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 typeface="Wingdings" panose="05000000000000000000" pitchFamily="2" charset="2"/>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Wingdings" panose="05000000000000000000" pitchFamily="2" charset="2"/>
              <a:buChar char="§"/>
            </a:pPr>
            <a:r>
              <a:rPr lang="en-US" dirty="0"/>
              <a:t>XML is a tree data structure. Unlike HTML, we can use custom tags. Every programming language must support XML.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3343249E-D699-474D-B685-FAC1A99D1B3D}"/>
              </a:ext>
            </a:extLst>
          </p:cNvPr>
          <p:cNvGrpSpPr/>
          <p:nvPr/>
        </p:nvGrpSpPr>
        <p:grpSpPr>
          <a:xfrm>
            <a:off x="2052932" y="2567960"/>
            <a:ext cx="7536574" cy="2042150"/>
            <a:chOff x="1125860" y="3501008"/>
            <a:chExt cx="9721080" cy="1512168"/>
          </a:xfrm>
          <a:solidFill>
            <a:schemeClr val="accent4"/>
          </a:solidFill>
        </p:grpSpPr>
        <p:sp>
          <p:nvSpPr>
            <p:cNvPr id="9" name="Rectangle 8">
              <a:extLst>
                <a:ext uri="{FF2B5EF4-FFF2-40B4-BE49-F238E27FC236}">
                  <a16:creationId xmlns:a16="http://schemas.microsoft.com/office/drawing/2014/main" id="{924CB6A9-05F8-4285-939B-5B1468A83791}"/>
                </a:ext>
              </a:extLst>
            </p:cNvPr>
            <p:cNvSpPr/>
            <p:nvPr/>
          </p:nvSpPr>
          <p:spPr>
            <a:xfrm>
              <a:off x="1125860"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Portal</a:t>
              </a:r>
            </a:p>
            <a:p>
              <a:pPr algn="ctr"/>
              <a:r>
                <a:rPr lang="en-US" dirty="0"/>
                <a:t>Java</a:t>
              </a:r>
            </a:p>
          </p:txBody>
        </p:sp>
        <p:sp>
          <p:nvSpPr>
            <p:cNvPr id="10" name="Rectangle 9">
              <a:extLst>
                <a:ext uri="{FF2B5EF4-FFF2-40B4-BE49-F238E27FC236}">
                  <a16:creationId xmlns:a16="http://schemas.microsoft.com/office/drawing/2014/main" id="{CD3F6D18-9B29-4CDD-9B50-4232118CE0E9}"/>
                </a:ext>
              </a:extLst>
            </p:cNvPr>
            <p:cNvSpPr/>
            <p:nvPr/>
          </p:nvSpPr>
          <p:spPr>
            <a:xfrm>
              <a:off x="8470676"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1" name="Arrow: Right 10">
              <a:extLst>
                <a:ext uri="{FF2B5EF4-FFF2-40B4-BE49-F238E27FC236}">
                  <a16:creationId xmlns:a16="http://schemas.microsoft.com/office/drawing/2014/main" id="{55FDB822-DBD8-41B4-9209-94B382B400D3}"/>
                </a:ext>
              </a:extLst>
            </p:cNvPr>
            <p:cNvSpPr/>
            <p:nvPr/>
          </p:nvSpPr>
          <p:spPr>
            <a:xfrm>
              <a:off x="3502124" y="3645024"/>
              <a:ext cx="4968552" cy="504057"/>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sp>
          <p:nvSpPr>
            <p:cNvPr id="12" name="Arrow: Left 11">
              <a:extLst>
                <a:ext uri="{FF2B5EF4-FFF2-40B4-BE49-F238E27FC236}">
                  <a16:creationId xmlns:a16="http://schemas.microsoft.com/office/drawing/2014/main" id="{1D4F6E66-27F7-4F32-BACB-D51A21742DD7}"/>
                </a:ext>
              </a:extLst>
            </p:cNvPr>
            <p:cNvSpPr/>
            <p:nvPr/>
          </p:nvSpPr>
          <p:spPr>
            <a:xfrm>
              <a:off x="3502124" y="4437111"/>
              <a:ext cx="4968550" cy="504057"/>
            </a:xfrm>
            <a:prstGeom prst="lef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grpSp>
      <p:sp>
        <p:nvSpPr>
          <p:cNvPr id="13" name="TextBox 12">
            <a:extLst>
              <a:ext uri="{FF2B5EF4-FFF2-40B4-BE49-F238E27FC236}">
                <a16:creationId xmlns:a16="http://schemas.microsoft.com/office/drawing/2014/main" id="{9FC784F7-8554-4F36-9BE8-6EE1CDD6CC0F}"/>
              </a:ext>
            </a:extLst>
          </p:cNvPr>
          <p:cNvSpPr txBox="1"/>
          <p:nvPr/>
        </p:nvSpPr>
        <p:spPr>
          <a:xfrm>
            <a:off x="449904" y="4999089"/>
            <a:ext cx="6094378"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21569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2EBD8E8E-5F95-4EFA-B4FC-CBBAB637E186}"/>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9" name="Picture 2" descr="Xml Free Icon">
            <a:extLst>
              <a:ext uri="{FF2B5EF4-FFF2-40B4-BE49-F238E27FC236}">
                <a16:creationId xmlns:a16="http://schemas.microsoft.com/office/drawing/2014/main" id="{8DDA8D3D-6ACF-42FD-B1A6-3B276F900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FA96C32-AFC7-4D92-8C1D-71C73411FAF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1" name="TextBox 10">
            <a:extLst>
              <a:ext uri="{FF2B5EF4-FFF2-40B4-BE49-F238E27FC236}">
                <a16:creationId xmlns:a16="http://schemas.microsoft.com/office/drawing/2014/main" id="{86273E71-0479-43CE-BFBD-D00A1B7B625D}"/>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2" name="Straight Arrow Connector 11">
            <a:extLst>
              <a:ext uri="{FF2B5EF4-FFF2-40B4-BE49-F238E27FC236}">
                <a16:creationId xmlns:a16="http://schemas.microsoft.com/office/drawing/2014/main" id="{100159F6-61B0-4425-A0F4-7D2E0476FC31}"/>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471DDABE-0193-4CA9-B2A4-2BC5ED50B2BF}"/>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4" name="TextBox 13">
            <a:extLst>
              <a:ext uri="{FF2B5EF4-FFF2-40B4-BE49-F238E27FC236}">
                <a16:creationId xmlns:a16="http://schemas.microsoft.com/office/drawing/2014/main" id="{720AF3AB-70BF-409F-A5BC-A061580EFEB6}"/>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5" name="Connector: Elbow 14">
            <a:extLst>
              <a:ext uri="{FF2B5EF4-FFF2-40B4-BE49-F238E27FC236}">
                <a16:creationId xmlns:a16="http://schemas.microsoft.com/office/drawing/2014/main" id="{4538F5CA-4DEE-49C4-8B79-3845DC9E5161}"/>
              </a:ext>
            </a:extLst>
          </p:cNvPr>
          <p:cNvCxnSpPr>
            <a:cxnSpLocks/>
            <a:endCxn id="14"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Connector: Elbow 15">
            <a:extLst>
              <a:ext uri="{FF2B5EF4-FFF2-40B4-BE49-F238E27FC236}">
                <a16:creationId xmlns:a16="http://schemas.microsoft.com/office/drawing/2014/main" id="{972D8C64-D077-4216-A2AA-9971EDF86F1A}"/>
              </a:ext>
            </a:extLst>
          </p:cNvPr>
          <p:cNvCxnSpPr>
            <a:cxnSpLocks/>
            <a:endCxn id="14"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D3B304FC-9158-4397-916B-107169EC0648}"/>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8" name="Right Brace 17">
            <a:extLst>
              <a:ext uri="{FF2B5EF4-FFF2-40B4-BE49-F238E27FC236}">
                <a16:creationId xmlns:a16="http://schemas.microsoft.com/office/drawing/2014/main" id="{401D40C2-D43E-45B5-A43F-A93223F9FA03}"/>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4DC2958D-DC93-43B6-B520-48FF3DB62675}"/>
              </a:ext>
            </a:extLst>
          </p:cNvPr>
          <p:cNvCxnSpPr>
            <a:stCxn id="18" idx="1"/>
            <a:endCxn id="17"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05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XML view over JS View</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marL="285750" indent="-285750">
              <a:buFont typeface="Wingdings" panose="05000000000000000000" pitchFamily="2" charset="2"/>
              <a:buChar char="q"/>
            </a:pPr>
            <a:r>
              <a:rPr lang="en-US" sz="1800" dirty="0"/>
              <a:t>XML is industry Standard</a:t>
            </a:r>
          </a:p>
          <a:p>
            <a:pPr marL="285750" indent="-285750">
              <a:buFont typeface="Wingdings" panose="05000000000000000000" pitchFamily="2" charset="2"/>
              <a:buChar char="q"/>
            </a:pPr>
            <a:r>
              <a:rPr lang="en-US" sz="1800" dirty="0"/>
              <a:t>XML handles control ID properly</a:t>
            </a:r>
          </a:p>
          <a:p>
            <a:pPr marL="285750" indent="-285750">
              <a:buFont typeface="Wingdings" panose="05000000000000000000" pitchFamily="2" charset="2"/>
              <a:buChar char="q"/>
            </a:pPr>
            <a:r>
              <a:rPr lang="en-US" sz="1800" dirty="0"/>
              <a:t>The Controller object is auto set as this in event handler</a:t>
            </a:r>
          </a:p>
          <a:p>
            <a:pPr marL="285750" indent="-285750">
              <a:buFont typeface="Wingdings" panose="05000000000000000000" pitchFamily="2" charset="2"/>
              <a:buChar char="q"/>
            </a:pPr>
            <a:r>
              <a:rPr lang="en-US" sz="1800" dirty="0"/>
              <a:t>XML Rendering is much faster than JS</a:t>
            </a:r>
          </a:p>
          <a:p>
            <a:pPr marL="285750" indent="-285750">
              <a:buFont typeface="Wingdings" panose="05000000000000000000" pitchFamily="2" charset="2"/>
              <a:buChar char="q"/>
            </a:pPr>
            <a:r>
              <a:rPr lang="en-US" sz="1800" dirty="0"/>
              <a:t>XML as View, We follow proper MVC</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A302EBAD-9B0B-4ABE-AB5F-13161A2462D8}"/>
              </a:ext>
            </a:extLst>
          </p:cNvPr>
          <p:cNvSpPr txBox="1">
            <a:spLocks/>
          </p:cNvSpPr>
          <p:nvPr/>
        </p:nvSpPr>
        <p:spPr>
          <a:xfrm>
            <a:off x="261763" y="2870233"/>
            <a:ext cx="11118912" cy="20130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Cooper Black" panose="0208090404030B020404" pitchFamily="18" charset="0"/>
              </a:rPr>
              <a:t>Important Points</a:t>
            </a:r>
          </a:p>
          <a:p>
            <a:endParaRPr lang="en-US" sz="1800" dirty="0">
              <a:latin typeface="Cooper Black" panose="0208090404030B020404" pitchFamily="18" charset="0"/>
            </a:endParaRPr>
          </a:p>
          <a:p>
            <a:pPr marL="457200" indent="-457200">
              <a:buFont typeface="Wingdings" panose="05000000000000000000" pitchFamily="2" charset="2"/>
              <a:buChar char="§"/>
            </a:pPr>
            <a:r>
              <a:rPr lang="en-US" sz="1800" dirty="0">
                <a:latin typeface="+mn-lt"/>
              </a:rPr>
              <a:t>When an aggregation is default aggregation, whether we put the name of </a:t>
            </a:r>
            <a:r>
              <a:rPr lang="en-US" sz="1800" dirty="0" err="1">
                <a:latin typeface="+mn-lt"/>
              </a:rPr>
              <a:t>agg</a:t>
            </a:r>
            <a:r>
              <a:rPr lang="en-US" sz="1800" dirty="0">
                <a:latin typeface="+mn-lt"/>
              </a:rPr>
              <a:t>. Or not, we will always have the possibility to add controls inside of it w/o mentioning it.</a:t>
            </a:r>
          </a:p>
          <a:p>
            <a:pPr marL="457200" indent="-457200">
              <a:buFont typeface="Wingdings" panose="05000000000000000000" pitchFamily="2" charset="2"/>
              <a:buChar char="§"/>
            </a:pPr>
            <a:r>
              <a:rPr lang="en-US" sz="1800" dirty="0">
                <a:latin typeface="+mn-lt"/>
              </a:rPr>
              <a:t>When we use an aggregation of a control, the aggregation must follow same namespace as the parent control.</a:t>
            </a:r>
          </a:p>
          <a:p>
            <a:endParaRPr lang="en-US" sz="1800" dirty="0">
              <a:latin typeface="Cooper Black" panose="0208090404030B020404" pitchFamily="18" charset="0"/>
            </a:endParaRPr>
          </a:p>
        </p:txBody>
      </p:sp>
    </p:spTree>
    <p:extLst>
      <p:ext uri="{BB962C8B-B14F-4D97-AF65-F5344CB8AC3E}">
        <p14:creationId xmlns:p14="http://schemas.microsoft.com/office/powerpoint/2010/main" val="171476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03F1C78-8D7F-44E3-8913-E20A9980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601" y="899721"/>
            <a:ext cx="5473077" cy="5473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create an xml view.</a:t>
            </a:r>
          </a:p>
          <a:p>
            <a:pPr marL="285750" indent="-285750">
              <a:buFont typeface="Wingdings" panose="05000000000000000000" pitchFamily="2" charset="2"/>
              <a:buChar char="§"/>
            </a:pPr>
            <a:r>
              <a:rPr lang="en-US" dirty="0"/>
              <a:t>Adding a button and a form control in the view.</a:t>
            </a:r>
          </a:p>
          <a:p>
            <a:endParaRPr lang="en-US" dirty="0"/>
          </a:p>
          <a:p>
            <a:r>
              <a:rPr lang="en-US" dirty="0"/>
              <a:t>Exercise Code:-</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a:p>
            <a:pPr marL="285750" indent="-285750">
              <a:buFont typeface="Wingdings" panose="05000000000000000000" pitchFamily="2" charset="2"/>
              <a:buChar char="§"/>
            </a:pPr>
            <a:r>
              <a:rPr lang="en-US" dirty="0">
                <a:hlinkClick r:id="rId6"/>
              </a:rPr>
              <a:t>Index.html</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32050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Push the code to Git Repository</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0"/>
            <a:ext cx="11586525" cy="4801314"/>
          </a:xfrm>
          <a:prstGeom prst="rect">
            <a:avLst/>
          </a:prstGeom>
          <a:noFill/>
        </p:spPr>
        <p:txBody>
          <a:bodyPr wrap="square" rtlCol="0">
            <a:spAutoFit/>
          </a:bodyPr>
          <a:lstStyle/>
          <a:p>
            <a:pPr algn="just"/>
            <a:r>
              <a:rPr lang="en-US" b="0" i="0" dirty="0">
                <a:solidFill>
                  <a:srgbClr val="444444"/>
                </a:solidFill>
                <a:effectLst/>
                <a:latin typeface="BentonSansRegular"/>
              </a:rPr>
              <a:t>Please follow the below GIT Commands to initialize and push the code in a Git Repository.</a:t>
            </a:r>
          </a:p>
          <a:p>
            <a:pPr marL="342900" indent="-342900" algn="just">
              <a:buAutoNum type="arabicPeriod"/>
            </a:pPr>
            <a:r>
              <a:rPr lang="en-US" dirty="0">
                <a:solidFill>
                  <a:srgbClr val="444444"/>
                </a:solidFill>
                <a:latin typeface="BentonSansRegular"/>
              </a:rPr>
              <a:t>Initialization of Git</a:t>
            </a:r>
          </a:p>
          <a:p>
            <a:pPr marL="742950" lvl="1" indent="-285750" algn="just">
              <a:buFontTx/>
              <a:buChar char="‒"/>
            </a:pPr>
            <a:r>
              <a:rPr lang="en-US" dirty="0">
                <a:solidFill>
                  <a:srgbClr val="444444"/>
                </a:solidFill>
                <a:latin typeface="BentonSansRegular"/>
              </a:rPr>
              <a:t>git init</a:t>
            </a:r>
          </a:p>
          <a:p>
            <a:pPr marL="742950" lvl="1" indent="-285750" algn="just">
              <a:buFontTx/>
              <a:buChar char="‒"/>
            </a:pPr>
            <a:r>
              <a:rPr lang="en-US" dirty="0">
                <a:solidFill>
                  <a:srgbClr val="444444"/>
                </a:solidFill>
                <a:latin typeface="BentonSansRegular"/>
              </a:rPr>
              <a:t>git config --global user.email “your@example.com”</a:t>
            </a:r>
          </a:p>
          <a:p>
            <a:pPr marL="742950" lvl="1" indent="-285750" algn="just">
              <a:buFontTx/>
              <a:buChar char="‒"/>
            </a:pPr>
            <a:r>
              <a:rPr lang="en-US" dirty="0">
                <a:solidFill>
                  <a:srgbClr val="444444"/>
                </a:solidFill>
                <a:latin typeface="BentonSansRegular"/>
              </a:rPr>
              <a:t>git config --global user.name “Your Username” </a:t>
            </a:r>
          </a:p>
          <a:p>
            <a:pPr marL="342900" indent="-342900" algn="just">
              <a:buAutoNum type="arabicPeriod"/>
            </a:pPr>
            <a:r>
              <a:rPr lang="en-US" dirty="0">
                <a:solidFill>
                  <a:srgbClr val="444444"/>
                </a:solidFill>
                <a:latin typeface="BentonSansRegular"/>
              </a:rPr>
              <a:t>Set Remote Origin URL</a:t>
            </a:r>
          </a:p>
          <a:p>
            <a:pPr marL="742950" lvl="1" indent="-285750" algn="just">
              <a:buFontTx/>
              <a:buChar char="–"/>
            </a:pPr>
            <a:r>
              <a:rPr lang="en-US" dirty="0">
                <a:solidFill>
                  <a:srgbClr val="444444"/>
                </a:solidFill>
                <a:latin typeface="BentonSansRegular"/>
              </a:rPr>
              <a:t>git remote add origin https://github.com/user.name/RepoName.git</a:t>
            </a:r>
          </a:p>
          <a:p>
            <a:pPr marL="742950" lvl="1" indent="-285750" algn="just">
              <a:buFontTx/>
              <a:buChar char="–"/>
            </a:pPr>
            <a:r>
              <a:rPr lang="en-US" dirty="0">
                <a:solidFill>
                  <a:srgbClr val="444444"/>
                </a:solidFill>
                <a:latin typeface="BentonSansRegular"/>
              </a:rPr>
              <a:t>If already exists then use below command</a:t>
            </a:r>
          </a:p>
          <a:p>
            <a:pPr marL="742950" lvl="1" indent="-285750" algn="just">
              <a:buFontTx/>
              <a:buChar char="–"/>
            </a:pPr>
            <a:r>
              <a:rPr lang="en-US" dirty="0">
                <a:solidFill>
                  <a:srgbClr val="444444"/>
                </a:solidFill>
                <a:latin typeface="BentonSansRegular"/>
              </a:rPr>
              <a:t>git remote set-</a:t>
            </a:r>
            <a:r>
              <a:rPr lang="en-US" dirty="0" err="1">
                <a:solidFill>
                  <a:srgbClr val="444444"/>
                </a:solidFill>
                <a:latin typeface="BentonSansRegular"/>
              </a:rPr>
              <a:t>url</a:t>
            </a:r>
            <a:r>
              <a:rPr lang="en-US" dirty="0">
                <a:solidFill>
                  <a:srgbClr val="444444"/>
                </a:solidFill>
                <a:latin typeface="BentonSansRegular"/>
              </a:rPr>
              <a:t> origin https://github.com/user.name.RepoName.git</a:t>
            </a:r>
          </a:p>
          <a:p>
            <a:pPr marL="342900" indent="-342900" algn="just">
              <a:buAutoNum type="arabicPeriod"/>
            </a:pPr>
            <a:r>
              <a:rPr lang="en-US" dirty="0">
                <a:solidFill>
                  <a:srgbClr val="444444"/>
                </a:solidFill>
                <a:latin typeface="BentonSansRegular"/>
              </a:rPr>
              <a:t>Staging the Changes of Project</a:t>
            </a:r>
          </a:p>
          <a:p>
            <a:pPr marL="742950" lvl="1" indent="-285750" algn="just">
              <a:buFontTx/>
              <a:buChar char="-"/>
            </a:pPr>
            <a:r>
              <a:rPr lang="en-US" dirty="0">
                <a:solidFill>
                  <a:srgbClr val="444444"/>
                </a:solidFill>
                <a:latin typeface="BentonSansRegular"/>
              </a:rPr>
              <a:t>git add .</a:t>
            </a:r>
          </a:p>
          <a:p>
            <a:pPr marL="342900" indent="-342900" algn="just">
              <a:buAutoNum type="arabicPeriod"/>
            </a:pPr>
            <a:r>
              <a:rPr lang="en-US" dirty="0">
                <a:solidFill>
                  <a:srgbClr val="444444"/>
                </a:solidFill>
                <a:latin typeface="BentonSansRegular"/>
              </a:rPr>
              <a:t>Commit your changes</a:t>
            </a:r>
          </a:p>
          <a:p>
            <a:pPr marL="742950" lvl="1" indent="-285750" algn="just">
              <a:buFontTx/>
              <a:buChar char="‒"/>
            </a:pPr>
            <a:r>
              <a:rPr lang="en-US" dirty="0">
                <a:solidFill>
                  <a:srgbClr val="444444"/>
                </a:solidFill>
                <a:latin typeface="BentonSansRegular"/>
              </a:rPr>
              <a:t>git commit –m “Initial Commit”</a:t>
            </a:r>
          </a:p>
          <a:p>
            <a:pPr marL="342900" indent="-342900" algn="just">
              <a:buAutoNum type="arabicPeriod"/>
            </a:pPr>
            <a:r>
              <a:rPr lang="en-US" dirty="0">
                <a:solidFill>
                  <a:srgbClr val="444444"/>
                </a:solidFill>
                <a:latin typeface="BentonSansRegular"/>
              </a:rPr>
              <a:t>Push your changes into Git</a:t>
            </a:r>
          </a:p>
          <a:p>
            <a:pPr marL="742950" lvl="1" indent="-285750" algn="just">
              <a:buFontTx/>
              <a:buChar char="-"/>
            </a:pPr>
            <a:r>
              <a:rPr lang="en-US" dirty="0">
                <a:solidFill>
                  <a:srgbClr val="444444"/>
                </a:solidFill>
                <a:latin typeface="BentonSansRegular"/>
              </a:rPr>
              <a:t>git push origin master</a:t>
            </a:r>
          </a:p>
          <a:p>
            <a:pPr marL="342900" indent="-342900" algn="just">
              <a:buAutoNum type="arabicPeriod"/>
            </a:pPr>
            <a:r>
              <a:rPr lang="en-US" dirty="0">
                <a:solidFill>
                  <a:srgbClr val="444444"/>
                </a:solidFill>
                <a:latin typeface="BentonSansRegular"/>
              </a:rPr>
              <a:t>Pull your latest changes for Git</a:t>
            </a:r>
          </a:p>
          <a:p>
            <a:pPr lvl="1" algn="just"/>
            <a:r>
              <a:rPr lang="en-US" dirty="0">
                <a:solidFill>
                  <a:srgbClr val="444444"/>
                </a:solidFill>
                <a:latin typeface="BentonSansRegular"/>
              </a:rPr>
              <a:t>git pull origin master</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52614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 do list concept illustration Free Vector">
            <a:extLst>
              <a:ext uri="{FF2B5EF4-FFF2-40B4-BE49-F238E27FC236}">
                <a16:creationId xmlns:a16="http://schemas.microsoft.com/office/drawing/2014/main" id="{47D86195-EBBD-4AE5-A3B6-647AD8411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99721"/>
            <a:ext cx="5284678" cy="5284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970318"/>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Sample SAP UI5 Application</a:t>
            </a:r>
          </a:p>
          <a:p>
            <a:pPr marL="742950" lvl="1" indent="-285750" algn="just">
              <a:buFont typeface="Arial" panose="020B0604020202020204" pitchFamily="34" charset="0"/>
              <a:buChar char="•"/>
            </a:pPr>
            <a:r>
              <a:rPr lang="en-US" dirty="0"/>
              <a:t>Views in SAP UI5</a:t>
            </a:r>
          </a:p>
          <a:p>
            <a:pPr marL="742950" lvl="1" indent="-285750" algn="just">
              <a:buFont typeface="Arial" panose="020B0604020202020204" pitchFamily="34" charset="0"/>
              <a:buChar char="•"/>
            </a:pPr>
            <a:r>
              <a:rPr lang="en-US" dirty="0"/>
              <a:t>Models in SAP UI5</a:t>
            </a:r>
          </a:p>
          <a:p>
            <a:pPr marL="742950" lvl="1" indent="-285750" algn="just">
              <a:buFont typeface="Arial" panose="020B0604020202020204" pitchFamily="34" charset="0"/>
              <a:buChar char="•"/>
            </a:pPr>
            <a:r>
              <a:rPr lang="en-US" dirty="0"/>
              <a:t>Controller in SAP UI5</a:t>
            </a:r>
          </a:p>
          <a:p>
            <a:pPr marL="742950" lvl="1" indent="-285750" algn="just">
              <a:buFont typeface="Arial" panose="020B0604020202020204" pitchFamily="34" charset="0"/>
              <a:buChar char="•"/>
            </a:pPr>
            <a:r>
              <a:rPr lang="en-US" dirty="0"/>
              <a:t>Basics of Controller</a:t>
            </a:r>
          </a:p>
          <a:p>
            <a:pPr marL="742950" lvl="1" indent="-285750" algn="just">
              <a:buFont typeface="Arial" panose="020B0604020202020204" pitchFamily="34" charset="0"/>
              <a:buChar char="•"/>
            </a:pPr>
            <a:r>
              <a:rPr lang="en-US" dirty="0"/>
              <a:t>Internal Flow of UI5 Application</a:t>
            </a:r>
          </a:p>
          <a:p>
            <a:pPr marL="742950" lvl="1" indent="-285750" algn="just">
              <a:buFont typeface="Arial" panose="020B0604020202020204" pitchFamily="34" charset="0"/>
              <a:buChar char="•"/>
            </a:pPr>
            <a:r>
              <a:rPr lang="en-US" dirty="0"/>
              <a:t>Steps to create SAP UI5 Project</a:t>
            </a:r>
          </a:p>
          <a:p>
            <a:pPr marL="742950" lvl="1" indent="-285750" algn="just">
              <a:buFont typeface="Arial" panose="020B0604020202020204" pitchFamily="34" charset="0"/>
              <a:buChar char="•"/>
            </a:pPr>
            <a:r>
              <a:rPr lang="en-US" dirty="0"/>
              <a:t>Basic of OOPS</a:t>
            </a:r>
          </a:p>
          <a:p>
            <a:pPr marL="742950" lvl="1" indent="-285750" algn="just">
              <a:buFont typeface="Arial" panose="020B0604020202020204" pitchFamily="34" charset="0"/>
              <a:buChar char="•"/>
            </a:pPr>
            <a:r>
              <a:rPr lang="en-US" dirty="0"/>
              <a:t>Concept of Control Hierarchy</a:t>
            </a:r>
          </a:p>
          <a:p>
            <a:pPr marL="742950" lvl="1" indent="-285750" algn="just">
              <a:buFont typeface="Arial" panose="020B0604020202020204" pitchFamily="34" charset="0"/>
              <a:buChar char="•"/>
            </a:pPr>
            <a:r>
              <a:rPr lang="en-US" dirty="0"/>
              <a:t>Introduction to XML View</a:t>
            </a:r>
          </a:p>
          <a:p>
            <a:pPr marL="742950" lvl="1" indent="-285750" algn="just">
              <a:buFont typeface="Arial" panose="020B0604020202020204" pitchFamily="34" charset="0"/>
              <a:buChar char="•"/>
            </a:pPr>
            <a:r>
              <a:rPr lang="en-US" dirty="0"/>
              <a:t>Structure of XML</a:t>
            </a:r>
          </a:p>
          <a:p>
            <a:pPr marL="742950" lvl="1" indent="-285750" algn="just">
              <a:buFont typeface="Arial" panose="020B0604020202020204" pitchFamily="34" charset="0"/>
              <a:buChar char="•"/>
            </a:pPr>
            <a:r>
              <a:rPr lang="en-US" dirty="0"/>
              <a:t>Introduction to Git</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697412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0CD179B-C554-476B-8181-C515D33D8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9" y="779090"/>
            <a:ext cx="2786237" cy="2986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Sample SAP UI5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make a sample UI5 application using index.html file.</a:t>
            </a:r>
          </a:p>
          <a:p>
            <a:pPr marL="285750" indent="-285750">
              <a:buFont typeface="Wingdings" panose="05000000000000000000" pitchFamily="2" charset="2"/>
              <a:buChar char="§"/>
            </a:pPr>
            <a:r>
              <a:rPr lang="en-US" dirty="0"/>
              <a:t>In this application we are going to add a simple button provided in SAP UI5.</a:t>
            </a:r>
          </a:p>
          <a:p>
            <a:pPr marL="285750" indent="-285750">
              <a:buFont typeface="Wingdings" panose="05000000000000000000" pitchFamily="2" charset="2"/>
              <a:buChar char="§"/>
            </a:pPr>
            <a:r>
              <a:rPr lang="en-US" dirty="0"/>
              <a:t>When the button is pressed it shows a alert popup at the top.</a:t>
            </a:r>
          </a:p>
          <a:p>
            <a:pPr marL="285750" indent="-285750">
              <a:buFont typeface="Wingdings" panose="05000000000000000000" pitchFamily="2" charset="2"/>
              <a:buChar char="§"/>
            </a:pPr>
            <a:r>
              <a:rPr lang="en-US" dirty="0"/>
              <a:t>The application page looks similar to one which is shown below.</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extLst>
              <a:ext uri="{FF2B5EF4-FFF2-40B4-BE49-F238E27FC236}">
                <a16:creationId xmlns:a16="http://schemas.microsoft.com/office/drawing/2014/main" id="{642FD872-8976-4576-8E78-29AC58203149}"/>
              </a:ext>
            </a:extLst>
          </p:cNvPr>
          <p:cNvPicPr>
            <a:picLocks noChangeAspect="1"/>
          </p:cNvPicPr>
          <p:nvPr/>
        </p:nvPicPr>
        <p:blipFill>
          <a:blip r:embed="rId4"/>
          <a:stretch>
            <a:fillRect/>
          </a:stretch>
        </p:blipFill>
        <p:spPr>
          <a:xfrm>
            <a:off x="625109" y="2376974"/>
            <a:ext cx="4138821" cy="210397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895CEBF-3A3A-4A0E-B964-16F67DC44AA5}"/>
              </a:ext>
            </a:extLst>
          </p:cNvPr>
          <p:cNvPicPr>
            <a:picLocks noChangeAspect="1"/>
          </p:cNvPicPr>
          <p:nvPr/>
        </p:nvPicPr>
        <p:blipFill>
          <a:blip r:embed="rId5"/>
          <a:stretch>
            <a:fillRect/>
          </a:stretch>
        </p:blipFill>
        <p:spPr>
          <a:xfrm>
            <a:off x="5127275" y="2376974"/>
            <a:ext cx="4138820" cy="2103978"/>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D897E2BB-4287-4698-A430-18BF3F45B5FD}"/>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AC535-F5AE-4207-9503-15040A1D1F81}"/>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3" name="Freeform 24">
              <a:extLst>
                <a:ext uri="{FF2B5EF4-FFF2-40B4-BE49-F238E27FC236}">
                  <a16:creationId xmlns:a16="http://schemas.microsoft.com/office/drawing/2014/main" id="{EBFE3825-1510-4B59-83ED-473E042A597C}"/>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25">
              <a:extLst>
                <a:ext uri="{FF2B5EF4-FFF2-40B4-BE49-F238E27FC236}">
                  <a16:creationId xmlns:a16="http://schemas.microsoft.com/office/drawing/2014/main" id="{A00A2A83-6369-4332-A4A4-5D84B51555B3}"/>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26">
              <a:extLst>
                <a:ext uri="{FF2B5EF4-FFF2-40B4-BE49-F238E27FC236}">
                  <a16:creationId xmlns:a16="http://schemas.microsoft.com/office/drawing/2014/main" id="{4DB4733E-340C-45E9-88DA-1BC1A4DEC28C}"/>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 name="TextBox 15">
            <a:extLst>
              <a:ext uri="{FF2B5EF4-FFF2-40B4-BE49-F238E27FC236}">
                <a16:creationId xmlns:a16="http://schemas.microsoft.com/office/drawing/2014/main" id="{ED9B3CD8-69BC-4CE8-803E-D190B0CA6C74}"/>
              </a:ext>
            </a:extLst>
          </p:cNvPr>
          <p:cNvSpPr txBox="1"/>
          <p:nvPr/>
        </p:nvSpPr>
        <p:spPr>
          <a:xfrm>
            <a:off x="2371725" y="5505218"/>
            <a:ext cx="2190750" cy="646331"/>
          </a:xfrm>
          <a:prstGeom prst="rect">
            <a:avLst/>
          </a:prstGeom>
          <a:noFill/>
        </p:spPr>
        <p:txBody>
          <a:bodyPr wrap="square" rtlCol="0">
            <a:spAutoFit/>
          </a:bodyPr>
          <a:lstStyle/>
          <a:p>
            <a:r>
              <a:rPr lang="en-US" dirty="0"/>
              <a:t>Code link:</a:t>
            </a:r>
          </a:p>
          <a:p>
            <a:pPr marL="285750" indent="-285750">
              <a:buFontTx/>
              <a:buChar char="-"/>
            </a:pPr>
            <a:r>
              <a:rPr lang="en-US" dirty="0">
                <a:hlinkClick r:id="rId6"/>
              </a:rPr>
              <a:t>index.html</a:t>
            </a:r>
            <a:endParaRPr lang="en-US" dirty="0"/>
          </a:p>
        </p:txBody>
      </p:sp>
    </p:spTree>
    <p:extLst>
      <p:ext uri="{BB962C8B-B14F-4D97-AF65-F5344CB8AC3E}">
        <p14:creationId xmlns:p14="http://schemas.microsoft.com/office/powerpoint/2010/main" val="4910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416320"/>
          </a:xfrm>
          <a:prstGeom prst="rect">
            <a:avLst/>
          </a:prstGeom>
          <a:noFill/>
        </p:spPr>
        <p:txBody>
          <a:bodyPr wrap="square" rtlCol="0">
            <a:spAutoFit/>
          </a:bodyPr>
          <a:lstStyle/>
          <a:p>
            <a:pPr algn="just"/>
            <a:r>
              <a:rPr lang="en-US" b="0" i="0" dirty="0">
                <a:effectLst/>
              </a:rPr>
              <a:t>A view can be any outputted representation of data, such as the front-end of your application or at a component level, a chart or diagram. The view will change according to changes in the model.</a:t>
            </a:r>
          </a:p>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508D9A1A-5E60-460A-AA2E-E36467EA12C3}"/>
              </a:ext>
            </a:extLst>
          </p:cNvPr>
          <p:cNvGrpSpPr/>
          <p:nvPr/>
        </p:nvGrpSpPr>
        <p:grpSpPr>
          <a:xfrm>
            <a:off x="5695833" y="4368363"/>
            <a:ext cx="3183923" cy="2293757"/>
            <a:chOff x="3435320" y="1164752"/>
            <a:chExt cx="6172373" cy="4681078"/>
          </a:xfrm>
        </p:grpSpPr>
        <p:sp>
          <p:nvSpPr>
            <p:cNvPr id="9" name="Oval 8">
              <a:extLst>
                <a:ext uri="{FF2B5EF4-FFF2-40B4-BE49-F238E27FC236}">
                  <a16:creationId xmlns:a16="http://schemas.microsoft.com/office/drawing/2014/main" id="{8457093B-B743-4494-BA35-081233AC863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10" name="Chart 9">
              <a:extLst>
                <a:ext uri="{FF2B5EF4-FFF2-40B4-BE49-F238E27FC236}">
                  <a16:creationId xmlns:a16="http://schemas.microsoft.com/office/drawing/2014/main" id="{A26016D6-7C5F-4529-8AC5-E185C1F625DB}"/>
                </a:ext>
              </a:extLst>
            </p:cNvPr>
            <p:cNvGraphicFramePr/>
            <p:nvPr>
              <p:extLst>
                <p:ext uri="{D42A27DB-BD31-4B8C-83A1-F6EECF244321}">
                  <p14:modId xmlns:p14="http://schemas.microsoft.com/office/powerpoint/2010/main" val="3129978499"/>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1" name="Donut 4">
              <a:extLst>
                <a:ext uri="{FF2B5EF4-FFF2-40B4-BE49-F238E27FC236}">
                  <a16:creationId xmlns:a16="http://schemas.microsoft.com/office/drawing/2014/main" id="{5AF19BF5-7FCE-4F01-93E1-B2AFA8E27F0F}"/>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2" name="Oval 11">
              <a:extLst>
                <a:ext uri="{FF2B5EF4-FFF2-40B4-BE49-F238E27FC236}">
                  <a16:creationId xmlns:a16="http://schemas.microsoft.com/office/drawing/2014/main" id="{39C7CCAF-11B2-4E79-B117-94B1FB27FC10}"/>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D2DD5604-996F-4E46-A292-31B4293B63B2}"/>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4" name="TextBox 13">
              <a:extLst>
                <a:ext uri="{FF2B5EF4-FFF2-40B4-BE49-F238E27FC236}">
                  <a16:creationId xmlns:a16="http://schemas.microsoft.com/office/drawing/2014/main" id="{D9208C67-9952-4BBD-A6FF-D4F248A43BDA}"/>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5" name="Freeform 26">
              <a:extLst>
                <a:ext uri="{FF2B5EF4-FFF2-40B4-BE49-F238E27FC236}">
                  <a16:creationId xmlns:a16="http://schemas.microsoft.com/office/drawing/2014/main" id="{935533FA-E1D7-4E5C-B8C9-EE226CC95D86}"/>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Freeform 27">
              <a:extLst>
                <a:ext uri="{FF2B5EF4-FFF2-40B4-BE49-F238E27FC236}">
                  <a16:creationId xmlns:a16="http://schemas.microsoft.com/office/drawing/2014/main" id="{6EEDA95E-AAAF-4908-A481-4FD6BD62008F}"/>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7" name="TextBox 16">
            <a:extLst>
              <a:ext uri="{FF2B5EF4-FFF2-40B4-BE49-F238E27FC236}">
                <a16:creationId xmlns:a16="http://schemas.microsoft.com/office/drawing/2014/main" id="{965E9036-8E00-403A-B822-0139C07AEA6D}"/>
              </a:ext>
            </a:extLst>
          </p:cNvPr>
          <p:cNvSpPr txBox="1"/>
          <p:nvPr/>
        </p:nvSpPr>
        <p:spPr>
          <a:xfrm>
            <a:off x="4194649" y="4725658"/>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9169C87-31C7-44C3-A4DA-DE53823D19F9}"/>
              </a:ext>
            </a:extLst>
          </p:cNvPr>
          <p:cNvSpPr txBox="1"/>
          <p:nvPr/>
        </p:nvSpPr>
        <p:spPr>
          <a:xfrm>
            <a:off x="8318974" y="5041713"/>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79ABE6A5-98E1-4BFA-9263-A4AC3FCA013B}"/>
              </a:ext>
            </a:extLst>
          </p:cNvPr>
          <p:cNvSpPr txBox="1"/>
          <p:nvPr/>
        </p:nvSpPr>
        <p:spPr>
          <a:xfrm>
            <a:off x="584674" y="4698518"/>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0" name="TextBox 19">
            <a:extLst>
              <a:ext uri="{FF2B5EF4-FFF2-40B4-BE49-F238E27FC236}">
                <a16:creationId xmlns:a16="http://schemas.microsoft.com/office/drawing/2014/main" id="{0584AAFA-0059-4B2E-9222-52B124E03375}"/>
              </a:ext>
            </a:extLst>
          </p:cNvPr>
          <p:cNvSpPr txBox="1"/>
          <p:nvPr/>
        </p:nvSpPr>
        <p:spPr>
          <a:xfrm>
            <a:off x="556737" y="5421695"/>
            <a:ext cx="3267075" cy="646331"/>
          </a:xfrm>
          <a:prstGeom prst="rect">
            <a:avLst/>
          </a:prstGeom>
          <a:noFill/>
        </p:spPr>
        <p:txBody>
          <a:bodyPr wrap="square" rtlCol="0">
            <a:spAutoFit/>
          </a:bodyPr>
          <a:lstStyle/>
          <a:p>
            <a:r>
              <a:rPr lang="en-US" dirty="0"/>
              <a:t>The use of JSON and HTML views are negligible</a:t>
            </a:r>
          </a:p>
        </p:txBody>
      </p:sp>
      <p:sp>
        <p:nvSpPr>
          <p:cNvPr id="21" name="TextBox 20">
            <a:extLst>
              <a:ext uri="{FF2B5EF4-FFF2-40B4-BE49-F238E27FC236}">
                <a16:creationId xmlns:a16="http://schemas.microsoft.com/office/drawing/2014/main" id="{8D4BE16B-F797-41AE-9C00-A8661F37A664}"/>
              </a:ext>
            </a:extLst>
          </p:cNvPr>
          <p:cNvSpPr txBox="1"/>
          <p:nvPr/>
        </p:nvSpPr>
        <p:spPr>
          <a:xfrm>
            <a:off x="258470" y="4322613"/>
            <a:ext cx="2821599" cy="369332"/>
          </a:xfrm>
          <a:prstGeom prst="rect">
            <a:avLst/>
          </a:prstGeom>
          <a:noFill/>
        </p:spPr>
        <p:txBody>
          <a:bodyPr wrap="square" rtlCol="0">
            <a:spAutoFit/>
          </a:bodyPr>
          <a:lstStyle/>
          <a:p>
            <a:r>
              <a:rPr lang="en-US" b="1" dirty="0"/>
              <a:t>Percentage Usage of Views</a:t>
            </a:r>
            <a:r>
              <a:rPr lang="en-US" dirty="0"/>
              <a:t>:</a:t>
            </a:r>
          </a:p>
        </p:txBody>
      </p:sp>
    </p:spTree>
    <p:extLst>
      <p:ext uri="{BB962C8B-B14F-4D97-AF65-F5344CB8AC3E}">
        <p14:creationId xmlns:p14="http://schemas.microsoft.com/office/powerpoint/2010/main" val="176438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9302C9-8415-4B79-9411-EA51AFA7F8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3" name="Title 3">
            <a:extLst>
              <a:ext uri="{FF2B5EF4-FFF2-40B4-BE49-F238E27FC236}">
                <a16:creationId xmlns:a16="http://schemas.microsoft.com/office/drawing/2014/main" id="{B49178E9-34BB-4545-9BD4-85971CD24DD6}"/>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sp>
        <p:nvSpPr>
          <p:cNvPr id="24" name="TextBox 23">
            <a:extLst>
              <a:ext uri="{FF2B5EF4-FFF2-40B4-BE49-F238E27FC236}">
                <a16:creationId xmlns:a16="http://schemas.microsoft.com/office/drawing/2014/main" id="{63143075-42A7-43C0-9558-F2645255D54E}"/>
              </a:ext>
            </a:extLst>
          </p:cNvPr>
          <p:cNvSpPr txBox="1"/>
          <p:nvPr/>
        </p:nvSpPr>
        <p:spPr>
          <a:xfrm>
            <a:off x="261764" y="899721"/>
            <a:ext cx="11118914"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25" name="Footer Placeholder 45">
            <a:extLst>
              <a:ext uri="{FF2B5EF4-FFF2-40B4-BE49-F238E27FC236}">
                <a16:creationId xmlns:a16="http://schemas.microsoft.com/office/drawing/2014/main" id="{380C9ABC-DED0-473E-BEC6-803B6F6CD0D8}"/>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6" name="TextBox 25">
            <a:extLst>
              <a:ext uri="{FF2B5EF4-FFF2-40B4-BE49-F238E27FC236}">
                <a16:creationId xmlns:a16="http://schemas.microsoft.com/office/drawing/2014/main" id="{F2B289FC-9FFD-493A-BF5B-8A871A3A56B2}"/>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27" name="Group 26">
            <a:extLst>
              <a:ext uri="{FF2B5EF4-FFF2-40B4-BE49-F238E27FC236}">
                <a16:creationId xmlns:a16="http://schemas.microsoft.com/office/drawing/2014/main" id="{9DE8046C-F53F-4DE8-99D0-E0BBB418D032}"/>
              </a:ext>
            </a:extLst>
          </p:cNvPr>
          <p:cNvGrpSpPr/>
          <p:nvPr/>
        </p:nvGrpSpPr>
        <p:grpSpPr>
          <a:xfrm>
            <a:off x="2409654" y="3792656"/>
            <a:ext cx="6096342" cy="2730590"/>
            <a:chOff x="2894012" y="1274763"/>
            <a:chExt cx="6216163" cy="4253562"/>
          </a:xfrm>
        </p:grpSpPr>
        <p:grpSp>
          <p:nvGrpSpPr>
            <p:cNvPr id="28" name="Group 27">
              <a:extLst>
                <a:ext uri="{FF2B5EF4-FFF2-40B4-BE49-F238E27FC236}">
                  <a16:creationId xmlns:a16="http://schemas.microsoft.com/office/drawing/2014/main" id="{A33CEA4E-31A7-4110-8C4A-110D359324FC}"/>
                </a:ext>
              </a:extLst>
            </p:cNvPr>
            <p:cNvGrpSpPr/>
            <p:nvPr/>
          </p:nvGrpSpPr>
          <p:grpSpPr>
            <a:xfrm>
              <a:off x="3359637" y="1274763"/>
              <a:ext cx="5750538" cy="3773488"/>
              <a:chOff x="2038350" y="1889126"/>
              <a:chExt cx="4700588" cy="3084513"/>
            </a:xfrm>
          </p:grpSpPr>
          <p:sp>
            <p:nvSpPr>
              <p:cNvPr id="38" name="Freeform 126">
                <a:extLst>
                  <a:ext uri="{FF2B5EF4-FFF2-40B4-BE49-F238E27FC236}">
                    <a16:creationId xmlns:a16="http://schemas.microsoft.com/office/drawing/2014/main" id="{514A2F5D-98C7-4B46-98F2-6782F30D65CC}"/>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9" name="Freeform 138">
                <a:extLst>
                  <a:ext uri="{FF2B5EF4-FFF2-40B4-BE49-F238E27FC236}">
                    <a16:creationId xmlns:a16="http://schemas.microsoft.com/office/drawing/2014/main" id="{2694B016-DB1D-421A-AD22-B8B96A2A6643}"/>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0" name="Freeform 163">
                <a:extLst>
                  <a:ext uri="{FF2B5EF4-FFF2-40B4-BE49-F238E27FC236}">
                    <a16:creationId xmlns:a16="http://schemas.microsoft.com/office/drawing/2014/main" id="{85000642-352A-47D4-87BC-DE445A4C08C5}"/>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41" name="Freeform 176">
                <a:extLst>
                  <a:ext uri="{FF2B5EF4-FFF2-40B4-BE49-F238E27FC236}">
                    <a16:creationId xmlns:a16="http://schemas.microsoft.com/office/drawing/2014/main" id="{0AAA3E71-CC14-4108-BE73-027103689B97}"/>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B9827BCC-0FE1-4317-84AA-C01F824F846D}"/>
                  </a:ext>
                </a:extLst>
              </p:cNvPr>
              <p:cNvGrpSpPr/>
              <p:nvPr/>
            </p:nvGrpSpPr>
            <p:grpSpPr>
              <a:xfrm>
                <a:off x="2038350" y="1889126"/>
                <a:ext cx="287338" cy="2922587"/>
                <a:chOff x="2038350" y="1889126"/>
                <a:chExt cx="287338" cy="2922587"/>
              </a:xfrm>
            </p:grpSpPr>
            <p:sp>
              <p:nvSpPr>
                <p:cNvPr id="47" name="Freeform 105">
                  <a:extLst>
                    <a:ext uri="{FF2B5EF4-FFF2-40B4-BE49-F238E27FC236}">
                      <a16:creationId xmlns:a16="http://schemas.microsoft.com/office/drawing/2014/main" id="{5B390F47-5D24-4513-8D62-B28D64ACFE78}"/>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8" name="Freeform 219">
                  <a:extLst>
                    <a:ext uri="{FF2B5EF4-FFF2-40B4-BE49-F238E27FC236}">
                      <a16:creationId xmlns:a16="http://schemas.microsoft.com/office/drawing/2014/main" id="{AC2CD0E5-0275-4804-A09F-43A9769D1F3F}"/>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9" name="Freeform 223">
                  <a:extLst>
                    <a:ext uri="{FF2B5EF4-FFF2-40B4-BE49-F238E27FC236}">
                      <a16:creationId xmlns:a16="http://schemas.microsoft.com/office/drawing/2014/main" id="{09B30737-EC40-4235-9E5B-3B69E0D4CE8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CEC5EE71-A19D-409F-A5A1-BD1B8E491F12}"/>
                  </a:ext>
                </a:extLst>
              </p:cNvPr>
              <p:cNvGrpSpPr/>
              <p:nvPr/>
            </p:nvGrpSpPr>
            <p:grpSpPr>
              <a:xfrm>
                <a:off x="2178050" y="4683126"/>
                <a:ext cx="4560888" cy="290513"/>
                <a:chOff x="2178050" y="4683126"/>
                <a:chExt cx="4560888" cy="290513"/>
              </a:xfrm>
            </p:grpSpPr>
            <p:sp>
              <p:nvSpPr>
                <p:cNvPr id="44" name="Freeform 116">
                  <a:extLst>
                    <a:ext uri="{FF2B5EF4-FFF2-40B4-BE49-F238E27FC236}">
                      <a16:creationId xmlns:a16="http://schemas.microsoft.com/office/drawing/2014/main" id="{52458ABB-126A-4318-A68E-530C4FFEB0C1}"/>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5" name="Freeform 225">
                  <a:extLst>
                    <a:ext uri="{FF2B5EF4-FFF2-40B4-BE49-F238E27FC236}">
                      <a16:creationId xmlns:a16="http://schemas.microsoft.com/office/drawing/2014/main" id="{A25C2AB1-4A79-4B61-854C-9624C011CB8F}"/>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6" name="Freeform 228">
                  <a:extLst>
                    <a:ext uri="{FF2B5EF4-FFF2-40B4-BE49-F238E27FC236}">
                      <a16:creationId xmlns:a16="http://schemas.microsoft.com/office/drawing/2014/main" id="{251B1B60-B883-4713-91CD-372378DF30F8}"/>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29" name="TextBox 28">
              <a:extLst>
                <a:ext uri="{FF2B5EF4-FFF2-40B4-BE49-F238E27FC236}">
                  <a16:creationId xmlns:a16="http://schemas.microsoft.com/office/drawing/2014/main" id="{7C0D350B-5BF8-4795-A68A-2BD678ECB626}"/>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30" name="TextBox 29">
              <a:extLst>
                <a:ext uri="{FF2B5EF4-FFF2-40B4-BE49-F238E27FC236}">
                  <a16:creationId xmlns:a16="http://schemas.microsoft.com/office/drawing/2014/main" id="{28C8B5E3-66BB-4524-84B5-C5E6A3240E3F}"/>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31" name="TextBox 30">
              <a:extLst>
                <a:ext uri="{FF2B5EF4-FFF2-40B4-BE49-F238E27FC236}">
                  <a16:creationId xmlns:a16="http://schemas.microsoft.com/office/drawing/2014/main" id="{207FBBC2-FC8C-4C2D-9F5C-F42381A5D480}"/>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32" name="TextBox 31">
              <a:extLst>
                <a:ext uri="{FF2B5EF4-FFF2-40B4-BE49-F238E27FC236}">
                  <a16:creationId xmlns:a16="http://schemas.microsoft.com/office/drawing/2014/main" id="{20A9C3CE-09CA-4B48-9861-65AB1D2D4E58}"/>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33" name="TextBox 32">
              <a:extLst>
                <a:ext uri="{FF2B5EF4-FFF2-40B4-BE49-F238E27FC236}">
                  <a16:creationId xmlns:a16="http://schemas.microsoft.com/office/drawing/2014/main" id="{263D2ED6-2A6A-4442-A7E4-A4196752E1D4}"/>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34" name="TextBox 33">
              <a:extLst>
                <a:ext uri="{FF2B5EF4-FFF2-40B4-BE49-F238E27FC236}">
                  <a16:creationId xmlns:a16="http://schemas.microsoft.com/office/drawing/2014/main" id="{26EE8733-89A3-4F9A-8DE4-5B5109D6391A}"/>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35" name="TextBox 34">
              <a:extLst>
                <a:ext uri="{FF2B5EF4-FFF2-40B4-BE49-F238E27FC236}">
                  <a16:creationId xmlns:a16="http://schemas.microsoft.com/office/drawing/2014/main" id="{76E9EF6D-A8BC-4506-B47A-C2338F8816EC}"/>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896BEA86-DB33-420C-84A8-CF7B7007EBB4}"/>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37" name="TextBox 36">
              <a:extLst>
                <a:ext uri="{FF2B5EF4-FFF2-40B4-BE49-F238E27FC236}">
                  <a16:creationId xmlns:a16="http://schemas.microsoft.com/office/drawing/2014/main" id="{59AA5145-9B35-4244-BF6B-D3F88287B742}"/>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50" name="TextBox 49">
            <a:extLst>
              <a:ext uri="{FF2B5EF4-FFF2-40B4-BE49-F238E27FC236}">
                <a16:creationId xmlns:a16="http://schemas.microsoft.com/office/drawing/2014/main" id="{CBCB1B29-D3F9-4EB1-AAF8-2D4CF0F5092D}"/>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51" name="TextBox 50">
            <a:extLst>
              <a:ext uri="{FF2B5EF4-FFF2-40B4-BE49-F238E27FC236}">
                <a16:creationId xmlns:a16="http://schemas.microsoft.com/office/drawing/2014/main" id="{164B50E6-852E-481E-B07C-1E926E95C009}"/>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52" name="TextBox 51">
            <a:extLst>
              <a:ext uri="{FF2B5EF4-FFF2-40B4-BE49-F238E27FC236}">
                <a16:creationId xmlns:a16="http://schemas.microsoft.com/office/drawing/2014/main" id="{A6FF29B4-14CD-45A1-AFD2-3BB077EE8355}"/>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53" name="TextBox 52">
            <a:extLst>
              <a:ext uri="{FF2B5EF4-FFF2-40B4-BE49-F238E27FC236}">
                <a16:creationId xmlns:a16="http://schemas.microsoft.com/office/drawing/2014/main" id="{4E534353-E89B-4CD7-9A69-AF97C4A9CB5B}"/>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54" name="TextBox 53">
            <a:extLst>
              <a:ext uri="{FF2B5EF4-FFF2-40B4-BE49-F238E27FC236}">
                <a16:creationId xmlns:a16="http://schemas.microsoft.com/office/drawing/2014/main" id="{24C4E6D5-59DE-400A-B25C-7370797D895F}"/>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55" name="TextBox 54">
            <a:extLst>
              <a:ext uri="{FF2B5EF4-FFF2-40B4-BE49-F238E27FC236}">
                <a16:creationId xmlns:a16="http://schemas.microsoft.com/office/drawing/2014/main" id="{0DE2338D-0F92-435F-B0BF-C727BC05DE54}"/>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17374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900775"/>
            <a:ext cx="11118914" cy="5909182"/>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sz="1800" b="0" i="0" u="none" strike="noStrike" dirty="0">
                <a:solidFill>
                  <a:srgbClr val="000000"/>
                </a:solidFill>
                <a:effectLst/>
              </a:rPr>
              <a:t>ANY JS file which we create in SAPUI5 always starts with AMD like syntax.</a:t>
            </a:r>
          </a:p>
          <a:p>
            <a:pPr marL="285750" indent="-285750">
              <a:buFontTx/>
              <a:buChar char="-"/>
            </a:pPr>
            <a:r>
              <a:rPr lang="en-US" sz="1799" dirty="0">
                <a:solidFill>
                  <a:prstClr val="black"/>
                </a:solidFill>
                <a:latin typeface="Calibri"/>
              </a:rPr>
              <a:t>In JS when use module, we use </a:t>
            </a:r>
            <a:r>
              <a:rPr lang="en-US" sz="1799" b="1" dirty="0">
                <a:solidFill>
                  <a:prstClr val="black"/>
                </a:solidFill>
                <a:latin typeface="Calibri"/>
              </a:rPr>
              <a:t>extend </a:t>
            </a:r>
            <a:r>
              <a:rPr lang="en-US" sz="1799" dirty="0">
                <a:solidFill>
                  <a:prstClr val="black"/>
                </a:solidFill>
                <a:latin typeface="Calibri"/>
              </a:rPr>
              <a:t>keyword to define inheritance.</a:t>
            </a:r>
            <a:endParaRPr lang="en-US" dirty="0"/>
          </a:p>
          <a:p>
            <a:pPr marL="285750" indent="-285750">
              <a:buFontTx/>
              <a:buChar char="-"/>
            </a:pPr>
            <a:r>
              <a:rPr lang="en-US" b="0" i="0" dirty="0">
                <a:solidFill>
                  <a:srgbClr val="32363A"/>
                </a:solidFill>
                <a:effectLst/>
              </a:rPr>
              <a:t>You define a simple controller as follows:</a:t>
            </a:r>
          </a:p>
          <a:p>
            <a:endParaRPr lang="en-US" dirty="0">
              <a:solidFill>
                <a:srgbClr val="32363A"/>
              </a:solidFill>
            </a:endParaRPr>
          </a:p>
          <a:p>
            <a:r>
              <a:rPr lang="en-US" dirty="0">
                <a:solidFill>
                  <a:srgbClr val="32363A"/>
                </a:solidFill>
              </a:rPr>
              <a:t>	</a:t>
            </a:r>
            <a:r>
              <a:rPr lang="en-US" b="0" i="0" dirty="0">
                <a:solidFill>
                  <a:srgbClr val="000000"/>
                </a:solidFill>
                <a:effectLst/>
              </a:rPr>
              <a:t>sap</a:t>
            </a:r>
            <a:r>
              <a:rPr lang="en-US" b="0" i="0" dirty="0">
                <a:solidFill>
                  <a:srgbClr val="666600"/>
                </a:solidFill>
                <a:effectLst/>
              </a:rPr>
              <a:t>.</a:t>
            </a:r>
            <a:r>
              <a:rPr lang="en-US" b="0" i="0" dirty="0">
                <a:solidFill>
                  <a:srgbClr val="000000"/>
                </a:solidFill>
                <a:effectLst/>
              </a:rPr>
              <a:t>ui</a:t>
            </a:r>
            <a:r>
              <a:rPr lang="en-US" b="0" i="0" dirty="0">
                <a:solidFill>
                  <a:srgbClr val="666600"/>
                </a:solidFill>
                <a:effectLst/>
              </a:rPr>
              <a:t>.</a:t>
            </a:r>
            <a:r>
              <a:rPr lang="en-US" b="0" i="0" dirty="0">
                <a:solidFill>
                  <a:srgbClr val="000000"/>
                </a:solidFill>
                <a:effectLst/>
              </a:rPr>
              <a:t>define</a:t>
            </a:r>
            <a:r>
              <a:rPr lang="en-US" b="0" i="0" dirty="0">
                <a:solidFill>
                  <a:srgbClr val="666600"/>
                </a:solidFill>
                <a:effectLst/>
              </a:rPr>
              <a:t>([</a:t>
            </a:r>
            <a:r>
              <a:rPr lang="en-US" b="0" i="0" dirty="0">
                <a:solidFill>
                  <a:srgbClr val="000000"/>
                </a:solidFill>
                <a:effectLst/>
              </a:rPr>
              <a:t> </a:t>
            </a:r>
            <a:r>
              <a:rPr lang="en-US" b="0" i="0" dirty="0">
                <a:solidFill>
                  <a:srgbClr val="008800"/>
                </a:solidFill>
                <a:effectLst/>
              </a:rPr>
              <a:t>"sap/ui/core/mvc/Controller"</a:t>
            </a:r>
            <a:r>
              <a:rPr lang="en-US" b="0" i="0" dirty="0">
                <a:solidFill>
                  <a:srgbClr val="000000"/>
                </a:solidFill>
                <a:effectLst/>
              </a:rPr>
              <a:t> </a:t>
            </a:r>
            <a:r>
              <a:rPr lang="en-US" b="0" i="0" dirty="0">
                <a:solidFill>
                  <a:srgbClr val="666600"/>
                </a:solidFill>
                <a:effectLst/>
              </a:rPr>
              <a:t>],</a:t>
            </a:r>
            <a:endParaRPr lang="en-US" dirty="0">
              <a:solidFill>
                <a:srgbClr val="000000"/>
              </a:solidFill>
            </a:endParaRPr>
          </a:p>
          <a:p>
            <a:r>
              <a:rPr lang="en-US" b="0" i="0" dirty="0">
                <a:solidFill>
                  <a:srgbClr val="000000"/>
                </a:solidFill>
                <a:effectLst/>
              </a:rPr>
              <a:t>	     </a:t>
            </a:r>
            <a:r>
              <a:rPr lang="en-US" b="0" i="0" dirty="0">
                <a:solidFill>
                  <a:srgbClr val="000088"/>
                </a:solidFill>
                <a:effectLst/>
              </a:rPr>
              <a:t>function</a:t>
            </a:r>
            <a:r>
              <a:rPr lang="en-US" b="0" i="0" dirty="0">
                <a:solidFill>
                  <a:srgbClr val="666600"/>
                </a:solidFill>
                <a:effectLst/>
              </a:rPr>
              <a:t>(</a:t>
            </a:r>
            <a:r>
              <a:rPr lang="en-US" b="0" i="0" dirty="0">
                <a:solidFill>
                  <a:srgbClr val="660066"/>
                </a:solidFill>
                <a:effectLst/>
              </a:rPr>
              <a:t>Controller</a:t>
            </a:r>
            <a:r>
              <a:rPr lang="en-US" b="0" i="0" dirty="0">
                <a:solidFill>
                  <a:srgbClr val="666600"/>
                </a:solidFill>
                <a:effectLst/>
              </a:rPr>
              <a:t>)</a:t>
            </a:r>
            <a:r>
              <a:rPr lang="en-US" b="0" i="0" dirty="0">
                <a:solidFill>
                  <a:srgbClr val="000000"/>
                </a:solidFill>
                <a:effectLst/>
              </a:rPr>
              <a:t> </a:t>
            </a:r>
            <a:r>
              <a:rPr lang="en-US" b="0" i="0" dirty="0">
                <a:solidFill>
                  <a:srgbClr val="666600"/>
                </a:solidFill>
                <a:effectLst/>
              </a:rPr>
              <a:t>{</a:t>
            </a:r>
          </a:p>
          <a:p>
            <a:r>
              <a:rPr lang="en-US" b="0" i="0" dirty="0">
                <a:solidFill>
                  <a:srgbClr val="666600"/>
                </a:solidFill>
                <a:effectLst/>
              </a:rPr>
              <a:t>		</a:t>
            </a:r>
            <a:r>
              <a:rPr lang="en-US" b="0" i="0" dirty="0">
                <a:solidFill>
                  <a:srgbClr val="008800"/>
                </a:solidFill>
                <a:effectLst/>
              </a:rPr>
              <a:t>"use strict"</a:t>
            </a:r>
            <a:r>
              <a:rPr lang="en-US" b="0" i="0" dirty="0">
                <a:solidFill>
                  <a:srgbClr val="666600"/>
                </a:solidFill>
                <a:effectLst/>
              </a:rPr>
              <a:t>;</a:t>
            </a:r>
            <a:r>
              <a:rPr lang="en-US" b="0" i="0" dirty="0">
                <a:solidFill>
                  <a:srgbClr val="000000"/>
                </a:solidFill>
                <a:effectLst/>
              </a:rPr>
              <a:t> </a:t>
            </a:r>
          </a:p>
          <a:p>
            <a:r>
              <a:rPr lang="en-US" dirty="0">
                <a:solidFill>
                  <a:srgbClr val="000000"/>
                </a:solidFill>
              </a:rPr>
              <a:t>		</a:t>
            </a:r>
            <a:r>
              <a:rPr lang="en-US" b="0" i="0" dirty="0">
                <a:solidFill>
                  <a:srgbClr val="000088"/>
                </a:solidFill>
                <a:effectLst/>
              </a:rPr>
              <a:t>return</a:t>
            </a:r>
            <a:r>
              <a:rPr lang="en-US" b="0" i="0" dirty="0">
                <a:solidFill>
                  <a:srgbClr val="000000"/>
                </a:solidFill>
                <a:effectLst/>
              </a:rPr>
              <a:t> </a:t>
            </a:r>
            <a:r>
              <a:rPr lang="en-US" b="0" i="0" dirty="0">
                <a:solidFill>
                  <a:srgbClr val="660066"/>
                </a:solidFill>
                <a:effectLst/>
              </a:rPr>
              <a:t>Controller</a:t>
            </a:r>
            <a:r>
              <a:rPr lang="en-US" b="0" i="0" dirty="0">
                <a:solidFill>
                  <a:srgbClr val="666600"/>
                </a:solidFill>
                <a:effectLst/>
              </a:rPr>
              <a:t>.</a:t>
            </a:r>
            <a:r>
              <a:rPr lang="en-US" b="0" i="0" dirty="0">
                <a:solidFill>
                  <a:srgbClr val="000000"/>
                </a:solidFill>
                <a:effectLst/>
              </a:rPr>
              <a:t>extend</a:t>
            </a:r>
            <a:r>
              <a:rPr lang="en-US" b="0" i="0" dirty="0">
                <a:solidFill>
                  <a:srgbClr val="666600"/>
                </a:solidFill>
                <a:effectLst/>
              </a:rPr>
              <a:t>(</a:t>
            </a:r>
            <a:r>
              <a:rPr lang="en-US" b="0" i="0" dirty="0">
                <a:solidFill>
                  <a:srgbClr val="008800"/>
                </a:solidFill>
                <a:effectLst/>
              </a:rPr>
              <a:t>“Address of Controller"</a:t>
            </a:r>
            <a:r>
              <a:rPr lang="en-US" b="0" i="0" dirty="0">
                <a:solidFill>
                  <a:srgbClr val="666600"/>
                </a:solidFill>
                <a:effectLst/>
              </a:rPr>
              <a:t>,</a:t>
            </a:r>
            <a:r>
              <a:rPr lang="en-US" b="0" i="0" dirty="0">
                <a:solidFill>
                  <a:srgbClr val="000000"/>
                </a:solidFill>
                <a:effectLst/>
              </a:rPr>
              <a:t> </a:t>
            </a:r>
            <a:r>
              <a:rPr lang="en-US" b="0" i="0" dirty="0">
                <a:solidFill>
                  <a:srgbClr val="666600"/>
                </a:solidFill>
                <a:effectLst/>
              </a:rPr>
              <a:t>{</a:t>
            </a:r>
          </a:p>
          <a:p>
            <a:r>
              <a:rPr lang="en-US" dirty="0">
                <a:solidFill>
                  <a:srgbClr val="666600"/>
                </a:solidFill>
              </a:rPr>
              <a:t>			</a:t>
            </a:r>
            <a:r>
              <a:rPr lang="en-US" b="0" i="0" dirty="0">
                <a:solidFill>
                  <a:srgbClr val="880000"/>
                </a:solidFill>
                <a:effectLst/>
              </a:rPr>
              <a:t>// controller logic goes here</a:t>
            </a:r>
            <a:r>
              <a:rPr lang="en-US" b="0" i="0" dirty="0">
                <a:solidFill>
                  <a:srgbClr val="000000"/>
                </a:solidFill>
                <a:effectLst/>
              </a:rPr>
              <a:t> </a:t>
            </a:r>
          </a:p>
          <a:p>
            <a:r>
              <a:rPr lang="en-US" dirty="0">
                <a:solidFill>
                  <a:srgbClr val="000000"/>
                </a:solidFill>
              </a:rPr>
              <a:t>		</a:t>
            </a:r>
            <a:r>
              <a:rPr lang="en-US" b="0" i="0" dirty="0">
                <a:solidFill>
                  <a:srgbClr val="666600"/>
                </a:solidFill>
                <a:effectLst/>
              </a:rPr>
              <a:t>});</a:t>
            </a:r>
            <a:endParaRPr lang="en-US" dirty="0">
              <a:solidFill>
                <a:srgbClr val="000000"/>
              </a:solidFill>
            </a:endParaRPr>
          </a:p>
          <a:p>
            <a:r>
              <a:rPr lang="en-US" b="0" i="0" dirty="0">
                <a:solidFill>
                  <a:srgbClr val="000000"/>
                </a:solidFill>
                <a:effectLst/>
              </a:rPr>
              <a:t>	</a:t>
            </a:r>
            <a:r>
              <a:rPr lang="en-US" b="0" i="0" dirty="0">
                <a:solidFill>
                  <a:srgbClr val="666600"/>
                </a:solidFill>
                <a:effectLst/>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endParaRPr lang="en-US" b="1" dirty="0">
              <a:solidFill>
                <a:srgbClr val="FF0000"/>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128" name="Group 127">
            <a:extLst>
              <a:ext uri="{FF2B5EF4-FFF2-40B4-BE49-F238E27FC236}">
                <a16:creationId xmlns:a16="http://schemas.microsoft.com/office/drawing/2014/main" id="{E3EC299A-FA00-4CB4-ADE9-58DCC0843833}"/>
              </a:ext>
            </a:extLst>
          </p:cNvPr>
          <p:cNvGrpSpPr/>
          <p:nvPr/>
        </p:nvGrpSpPr>
        <p:grpSpPr>
          <a:xfrm>
            <a:off x="8248663" y="1106430"/>
            <a:ext cx="3416119" cy="2871830"/>
            <a:chOff x="4091054" y="2265838"/>
            <a:chExt cx="4573340" cy="3680278"/>
          </a:xfrm>
        </p:grpSpPr>
        <p:grpSp>
          <p:nvGrpSpPr>
            <p:cNvPr id="129" name="Group 128">
              <a:extLst>
                <a:ext uri="{FF2B5EF4-FFF2-40B4-BE49-F238E27FC236}">
                  <a16:creationId xmlns:a16="http://schemas.microsoft.com/office/drawing/2014/main" id="{34DAABB8-9664-4E16-9FA6-80BA6B4F51F6}"/>
                </a:ext>
              </a:extLst>
            </p:cNvPr>
            <p:cNvGrpSpPr/>
            <p:nvPr/>
          </p:nvGrpSpPr>
          <p:grpSpPr>
            <a:xfrm>
              <a:off x="6108570" y="2866671"/>
              <a:ext cx="2555824" cy="2493302"/>
              <a:chOff x="8097111" y="2612901"/>
              <a:chExt cx="2912473" cy="2841226"/>
            </a:xfrm>
          </p:grpSpPr>
          <p:sp>
            <p:nvSpPr>
              <p:cNvPr id="209" name="Freeform 67">
                <a:extLst>
                  <a:ext uri="{FF2B5EF4-FFF2-40B4-BE49-F238E27FC236}">
                    <a16:creationId xmlns:a16="http://schemas.microsoft.com/office/drawing/2014/main" id="{37A6E58F-762D-450B-807F-6B104F5736B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ysClr val="windowText" lastClr="000000">
                  <a:lumMod val="65000"/>
                  <a:lumOff val="3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210" name="Freeform 68">
                <a:extLst>
                  <a:ext uri="{FF2B5EF4-FFF2-40B4-BE49-F238E27FC236}">
                    <a16:creationId xmlns:a16="http://schemas.microsoft.com/office/drawing/2014/main" id="{965803D9-0BD8-4B53-82F4-D854DD82600F}"/>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ysClr val="window" lastClr="FFFFFF">
                  <a:lumMod val="50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211" name="Group 210">
                <a:extLst>
                  <a:ext uri="{FF2B5EF4-FFF2-40B4-BE49-F238E27FC236}">
                    <a16:creationId xmlns:a16="http://schemas.microsoft.com/office/drawing/2014/main" id="{2466ED50-AA97-4037-A212-209B8E242DD2}"/>
                  </a:ext>
                </a:extLst>
              </p:cNvPr>
              <p:cNvGrpSpPr/>
              <p:nvPr/>
            </p:nvGrpSpPr>
            <p:grpSpPr>
              <a:xfrm>
                <a:off x="8566686" y="2871343"/>
                <a:ext cx="1339121" cy="1825839"/>
                <a:chOff x="2475863" y="2530795"/>
                <a:chExt cx="2387147" cy="1825839"/>
              </a:xfrm>
              <a:solidFill>
                <a:sysClr val="window" lastClr="FFFFFF">
                  <a:lumMod val="65000"/>
                </a:sysClr>
              </a:solidFill>
            </p:grpSpPr>
            <p:sp>
              <p:nvSpPr>
                <p:cNvPr id="212" name="Rounded Rectangle 367">
                  <a:extLst>
                    <a:ext uri="{FF2B5EF4-FFF2-40B4-BE49-F238E27FC236}">
                      <a16:creationId xmlns:a16="http://schemas.microsoft.com/office/drawing/2014/main" id="{E65037D7-E184-42C2-B05C-6E9E0D54DB1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Rounded Rectangle 368">
                  <a:extLst>
                    <a:ext uri="{FF2B5EF4-FFF2-40B4-BE49-F238E27FC236}">
                      <a16:creationId xmlns:a16="http://schemas.microsoft.com/office/drawing/2014/main" id="{8707C2B4-28E9-4BC9-8865-5DA98CA568D5}"/>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Rounded Rectangle 369">
                  <a:extLst>
                    <a:ext uri="{FF2B5EF4-FFF2-40B4-BE49-F238E27FC236}">
                      <a16:creationId xmlns:a16="http://schemas.microsoft.com/office/drawing/2014/main" id="{53771767-66C9-42CC-91A2-2B3976D1C77F}"/>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5" name="Group 214">
                  <a:extLst>
                    <a:ext uri="{FF2B5EF4-FFF2-40B4-BE49-F238E27FC236}">
                      <a16:creationId xmlns:a16="http://schemas.microsoft.com/office/drawing/2014/main" id="{2276044A-1451-40E5-A9E7-64992D16661A}"/>
                    </a:ext>
                  </a:extLst>
                </p:cNvPr>
                <p:cNvGrpSpPr/>
                <p:nvPr/>
              </p:nvGrpSpPr>
              <p:grpSpPr>
                <a:xfrm>
                  <a:off x="2576330" y="2608172"/>
                  <a:ext cx="1640090" cy="40439"/>
                  <a:chOff x="2380456" y="2572537"/>
                  <a:chExt cx="1516062" cy="63500"/>
                </a:xfrm>
                <a:grpFill/>
              </p:grpSpPr>
              <p:sp>
                <p:nvSpPr>
                  <p:cNvPr id="246" name="Rounded Rectangle 401">
                    <a:extLst>
                      <a:ext uri="{FF2B5EF4-FFF2-40B4-BE49-F238E27FC236}">
                        <a16:creationId xmlns:a16="http://schemas.microsoft.com/office/drawing/2014/main" id="{04DDF442-225A-4468-B2F4-3CB87828494E}"/>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Rounded Rectangle 402">
                    <a:extLst>
                      <a:ext uri="{FF2B5EF4-FFF2-40B4-BE49-F238E27FC236}">
                        <a16:creationId xmlns:a16="http://schemas.microsoft.com/office/drawing/2014/main" id="{0ECE1F1B-3F3E-42DF-A2DD-F641AE7C8184}"/>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6" name="Rounded Rectangle 371">
                  <a:extLst>
                    <a:ext uri="{FF2B5EF4-FFF2-40B4-BE49-F238E27FC236}">
                      <a16:creationId xmlns:a16="http://schemas.microsoft.com/office/drawing/2014/main" id="{C24198FD-6EE4-4E91-9FD3-A933D03B1B11}"/>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Rounded Rectangle 372">
                  <a:extLst>
                    <a:ext uri="{FF2B5EF4-FFF2-40B4-BE49-F238E27FC236}">
                      <a16:creationId xmlns:a16="http://schemas.microsoft.com/office/drawing/2014/main" id="{47CE98BF-2176-47A0-A595-2E9BBBE697DC}"/>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8" name="Group 217">
                  <a:extLst>
                    <a:ext uri="{FF2B5EF4-FFF2-40B4-BE49-F238E27FC236}">
                      <a16:creationId xmlns:a16="http://schemas.microsoft.com/office/drawing/2014/main" id="{F486CD8C-C315-4547-B867-1F614F8F17C1}"/>
                    </a:ext>
                  </a:extLst>
                </p:cNvPr>
                <p:cNvGrpSpPr/>
                <p:nvPr/>
              </p:nvGrpSpPr>
              <p:grpSpPr>
                <a:xfrm>
                  <a:off x="2701790" y="2762927"/>
                  <a:ext cx="2161220" cy="40439"/>
                  <a:chOff x="2496429" y="2811430"/>
                  <a:chExt cx="1997783" cy="63500"/>
                </a:xfrm>
                <a:grpFill/>
              </p:grpSpPr>
              <p:sp>
                <p:nvSpPr>
                  <p:cNvPr id="244" name="Rounded Rectangle 399">
                    <a:extLst>
                      <a:ext uri="{FF2B5EF4-FFF2-40B4-BE49-F238E27FC236}">
                        <a16:creationId xmlns:a16="http://schemas.microsoft.com/office/drawing/2014/main" id="{2FB24DE6-17AF-4E18-BACB-6911AE3B8481}"/>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ounded Rectangle 400">
                    <a:extLst>
                      <a:ext uri="{FF2B5EF4-FFF2-40B4-BE49-F238E27FC236}">
                        <a16:creationId xmlns:a16="http://schemas.microsoft.com/office/drawing/2014/main" id="{6C55AA0B-19D3-45F3-AE3F-6DD8CF27AB8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9" name="Rounded Rectangle 374">
                  <a:extLst>
                    <a:ext uri="{FF2B5EF4-FFF2-40B4-BE49-F238E27FC236}">
                      <a16:creationId xmlns:a16="http://schemas.microsoft.com/office/drawing/2014/main" id="{FF6AE4B5-FC4A-4634-95A6-8E78B5CF4F62}"/>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Rounded Rectangle 375">
                  <a:extLst>
                    <a:ext uri="{FF2B5EF4-FFF2-40B4-BE49-F238E27FC236}">
                      <a16:creationId xmlns:a16="http://schemas.microsoft.com/office/drawing/2014/main" id="{BC686CA1-1EE6-40BE-930A-28D4B00BDEF6}"/>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Rounded Rectangle 376">
                  <a:extLst>
                    <a:ext uri="{FF2B5EF4-FFF2-40B4-BE49-F238E27FC236}">
                      <a16:creationId xmlns:a16="http://schemas.microsoft.com/office/drawing/2014/main" id="{200CE9C9-67BA-45EC-BF3A-5710DA22FF80}"/>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Rounded Rectangle 377">
                  <a:extLst>
                    <a:ext uri="{FF2B5EF4-FFF2-40B4-BE49-F238E27FC236}">
                      <a16:creationId xmlns:a16="http://schemas.microsoft.com/office/drawing/2014/main" id="{05799F3C-0454-4897-A10A-7CC2F8191494}"/>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3" name="Group 222">
                  <a:extLst>
                    <a:ext uri="{FF2B5EF4-FFF2-40B4-BE49-F238E27FC236}">
                      <a16:creationId xmlns:a16="http://schemas.microsoft.com/office/drawing/2014/main" id="{F4224566-EB90-4604-B8BB-8AE88C3E14C4}"/>
                    </a:ext>
                  </a:extLst>
                </p:cNvPr>
                <p:cNvGrpSpPr/>
                <p:nvPr/>
              </p:nvGrpSpPr>
              <p:grpSpPr>
                <a:xfrm>
                  <a:off x="2889843" y="2995059"/>
                  <a:ext cx="1725865" cy="40439"/>
                  <a:chOff x="2670261" y="3182904"/>
                  <a:chExt cx="1595351" cy="63500"/>
                </a:xfrm>
                <a:grpFill/>
              </p:grpSpPr>
              <p:sp>
                <p:nvSpPr>
                  <p:cNvPr id="242" name="Rounded Rectangle 397">
                    <a:extLst>
                      <a:ext uri="{FF2B5EF4-FFF2-40B4-BE49-F238E27FC236}">
                        <a16:creationId xmlns:a16="http://schemas.microsoft.com/office/drawing/2014/main" id="{96C5477C-AB1F-4EA5-A713-D993476CD746}"/>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398">
                    <a:extLst>
                      <a:ext uri="{FF2B5EF4-FFF2-40B4-BE49-F238E27FC236}">
                        <a16:creationId xmlns:a16="http://schemas.microsoft.com/office/drawing/2014/main" id="{AEED6AC1-C077-401A-A138-EF1D6A4372E6}"/>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4" name="Rounded Rectangle 379">
                  <a:extLst>
                    <a:ext uri="{FF2B5EF4-FFF2-40B4-BE49-F238E27FC236}">
                      <a16:creationId xmlns:a16="http://schemas.microsoft.com/office/drawing/2014/main" id="{BAEF901F-CDC1-4577-A513-F6688C32AA3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Rounded Rectangle 380">
                  <a:extLst>
                    <a:ext uri="{FF2B5EF4-FFF2-40B4-BE49-F238E27FC236}">
                      <a16:creationId xmlns:a16="http://schemas.microsoft.com/office/drawing/2014/main" id="{BC3160FB-8425-4086-8CA9-E257B448F731}"/>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Rounded Rectangle 381">
                  <a:extLst>
                    <a:ext uri="{FF2B5EF4-FFF2-40B4-BE49-F238E27FC236}">
                      <a16:creationId xmlns:a16="http://schemas.microsoft.com/office/drawing/2014/main" id="{79880A2A-7E19-4075-9627-D73BDFA990AF}"/>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7" name="Group 226">
                  <a:extLst>
                    <a:ext uri="{FF2B5EF4-FFF2-40B4-BE49-F238E27FC236}">
                      <a16:creationId xmlns:a16="http://schemas.microsoft.com/office/drawing/2014/main" id="{89A93ECC-37AE-468E-85C3-3FD944E502C2}"/>
                    </a:ext>
                  </a:extLst>
                </p:cNvPr>
                <p:cNvGrpSpPr/>
                <p:nvPr/>
              </p:nvGrpSpPr>
              <p:grpSpPr>
                <a:xfrm>
                  <a:off x="2576330" y="3542425"/>
                  <a:ext cx="1640090" cy="40439"/>
                  <a:chOff x="2380456" y="2572537"/>
                  <a:chExt cx="1516062" cy="63500"/>
                </a:xfrm>
                <a:grpFill/>
              </p:grpSpPr>
              <p:sp>
                <p:nvSpPr>
                  <p:cNvPr id="240" name="Rounded Rectangle 395">
                    <a:extLst>
                      <a:ext uri="{FF2B5EF4-FFF2-40B4-BE49-F238E27FC236}">
                        <a16:creationId xmlns:a16="http://schemas.microsoft.com/office/drawing/2014/main" id="{A195C969-8A7A-4F54-98E1-5EF58298FBE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ounded Rectangle 396">
                    <a:extLst>
                      <a:ext uri="{FF2B5EF4-FFF2-40B4-BE49-F238E27FC236}">
                        <a16:creationId xmlns:a16="http://schemas.microsoft.com/office/drawing/2014/main" id="{EF25A44D-08C1-4BBC-B6CF-4E0D56FD7D7F}"/>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8" name="Rounded Rectangle 383">
                  <a:extLst>
                    <a:ext uri="{FF2B5EF4-FFF2-40B4-BE49-F238E27FC236}">
                      <a16:creationId xmlns:a16="http://schemas.microsoft.com/office/drawing/2014/main" id="{E824C2CE-5A5A-434F-8124-9EE758E220CC}"/>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Rounded Rectangle 384">
                  <a:extLst>
                    <a:ext uri="{FF2B5EF4-FFF2-40B4-BE49-F238E27FC236}">
                      <a16:creationId xmlns:a16="http://schemas.microsoft.com/office/drawing/2014/main" id="{1AE72AAE-1B6D-40F6-83D8-27E0258A810D}"/>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 name="Group 229">
                  <a:extLst>
                    <a:ext uri="{FF2B5EF4-FFF2-40B4-BE49-F238E27FC236}">
                      <a16:creationId xmlns:a16="http://schemas.microsoft.com/office/drawing/2014/main" id="{8FA04267-16CF-4C32-BF3C-EEAD7A3509A1}"/>
                    </a:ext>
                  </a:extLst>
                </p:cNvPr>
                <p:cNvGrpSpPr/>
                <p:nvPr/>
              </p:nvGrpSpPr>
              <p:grpSpPr>
                <a:xfrm>
                  <a:off x="2701790" y="3697180"/>
                  <a:ext cx="2161220" cy="40439"/>
                  <a:chOff x="2496429" y="2811430"/>
                  <a:chExt cx="1997783" cy="63500"/>
                </a:xfrm>
                <a:grpFill/>
              </p:grpSpPr>
              <p:sp>
                <p:nvSpPr>
                  <p:cNvPr id="238" name="Rounded Rectangle 393">
                    <a:extLst>
                      <a:ext uri="{FF2B5EF4-FFF2-40B4-BE49-F238E27FC236}">
                        <a16:creationId xmlns:a16="http://schemas.microsoft.com/office/drawing/2014/main" id="{770D452A-CB69-4750-98F4-ED7F2EF5EDA7}"/>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Rounded Rectangle 394">
                    <a:extLst>
                      <a:ext uri="{FF2B5EF4-FFF2-40B4-BE49-F238E27FC236}">
                        <a16:creationId xmlns:a16="http://schemas.microsoft.com/office/drawing/2014/main" id="{D984368E-C056-4C0E-835D-677FBACBEFBE}"/>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1" name="Rounded Rectangle 386">
                  <a:extLst>
                    <a:ext uri="{FF2B5EF4-FFF2-40B4-BE49-F238E27FC236}">
                      <a16:creationId xmlns:a16="http://schemas.microsoft.com/office/drawing/2014/main" id="{21EE5600-4FC8-4DC4-BCC6-D89297C0C173}"/>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Rounded Rectangle 387">
                  <a:extLst>
                    <a:ext uri="{FF2B5EF4-FFF2-40B4-BE49-F238E27FC236}">
                      <a16:creationId xmlns:a16="http://schemas.microsoft.com/office/drawing/2014/main" id="{EF9065A5-FCDC-4735-B08F-BE1CAAF1668E}"/>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Rounded Rectangle 388">
                  <a:extLst>
                    <a:ext uri="{FF2B5EF4-FFF2-40B4-BE49-F238E27FC236}">
                      <a16:creationId xmlns:a16="http://schemas.microsoft.com/office/drawing/2014/main" id="{9CE248F8-C062-45D1-92D5-A94DE25487D8}"/>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ounded Rectangle 389">
                  <a:extLst>
                    <a:ext uri="{FF2B5EF4-FFF2-40B4-BE49-F238E27FC236}">
                      <a16:creationId xmlns:a16="http://schemas.microsoft.com/office/drawing/2014/main" id="{E7EC3FB2-0026-41A6-A81F-F66E8E9696AA}"/>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5" name="Group 234">
                  <a:extLst>
                    <a:ext uri="{FF2B5EF4-FFF2-40B4-BE49-F238E27FC236}">
                      <a16:creationId xmlns:a16="http://schemas.microsoft.com/office/drawing/2014/main" id="{534C5410-E54B-429B-99E4-7E9238E216BE}"/>
                    </a:ext>
                  </a:extLst>
                </p:cNvPr>
                <p:cNvGrpSpPr/>
                <p:nvPr/>
              </p:nvGrpSpPr>
              <p:grpSpPr>
                <a:xfrm>
                  <a:off x="2889843" y="3929312"/>
                  <a:ext cx="1725865" cy="40439"/>
                  <a:chOff x="2670261" y="3182904"/>
                  <a:chExt cx="1595351" cy="63500"/>
                </a:xfrm>
                <a:grpFill/>
              </p:grpSpPr>
              <p:sp>
                <p:nvSpPr>
                  <p:cNvPr id="236" name="Rounded Rectangle 391">
                    <a:extLst>
                      <a:ext uri="{FF2B5EF4-FFF2-40B4-BE49-F238E27FC236}">
                        <a16:creationId xmlns:a16="http://schemas.microsoft.com/office/drawing/2014/main" id="{3AE04C65-4DE3-4A3D-A7C9-0EEA9A655C41}"/>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ounded Rectangle 392">
                    <a:extLst>
                      <a:ext uri="{FF2B5EF4-FFF2-40B4-BE49-F238E27FC236}">
                        <a16:creationId xmlns:a16="http://schemas.microsoft.com/office/drawing/2014/main" id="{1932866B-6954-4760-9183-89DD8C3BCD9E}"/>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30" name="Group 129">
              <a:extLst>
                <a:ext uri="{FF2B5EF4-FFF2-40B4-BE49-F238E27FC236}">
                  <a16:creationId xmlns:a16="http://schemas.microsoft.com/office/drawing/2014/main" id="{C0401422-E368-4849-BC3D-3FDBB8417E76}"/>
                </a:ext>
              </a:extLst>
            </p:cNvPr>
            <p:cNvGrpSpPr/>
            <p:nvPr/>
          </p:nvGrpSpPr>
          <p:grpSpPr>
            <a:xfrm>
              <a:off x="4977054" y="3090838"/>
              <a:ext cx="2642747" cy="2269132"/>
              <a:chOff x="6807699" y="2868350"/>
              <a:chExt cx="3011526" cy="2585775"/>
            </a:xfrm>
          </p:grpSpPr>
          <p:sp>
            <p:nvSpPr>
              <p:cNvPr id="170" name="Freeform 69">
                <a:extLst>
                  <a:ext uri="{FF2B5EF4-FFF2-40B4-BE49-F238E27FC236}">
                    <a16:creationId xmlns:a16="http://schemas.microsoft.com/office/drawing/2014/main" id="{1885DE11-85E3-4490-B3C9-DD44B20530C7}"/>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ysClr val="window" lastClr="FFFFFF">
                  <a:lumMod val="6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71" name="Freeform 70">
                <a:extLst>
                  <a:ext uri="{FF2B5EF4-FFF2-40B4-BE49-F238E27FC236}">
                    <a16:creationId xmlns:a16="http://schemas.microsoft.com/office/drawing/2014/main" id="{80D52C22-8287-4C76-988E-D0C2C0F6853B}"/>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ysClr val="window" lastClr="FFFFFF">
                  <a:lumMod val="8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172" name="Group 171">
                <a:extLst>
                  <a:ext uri="{FF2B5EF4-FFF2-40B4-BE49-F238E27FC236}">
                    <a16:creationId xmlns:a16="http://schemas.microsoft.com/office/drawing/2014/main" id="{F723DC0F-8A6F-49FC-AB64-B9830B329EAE}"/>
                  </a:ext>
                </a:extLst>
              </p:cNvPr>
              <p:cNvGrpSpPr/>
              <p:nvPr/>
            </p:nvGrpSpPr>
            <p:grpSpPr>
              <a:xfrm>
                <a:off x="7474486" y="3125343"/>
                <a:ext cx="1339121" cy="1825839"/>
                <a:chOff x="2475863" y="2530795"/>
                <a:chExt cx="2387147" cy="1825839"/>
              </a:xfrm>
              <a:solidFill>
                <a:sysClr val="window" lastClr="FFFFFF">
                  <a:lumMod val="65000"/>
                </a:sysClr>
              </a:solidFill>
            </p:grpSpPr>
            <p:sp>
              <p:nvSpPr>
                <p:cNvPr id="173" name="Rounded Rectangle 407">
                  <a:extLst>
                    <a:ext uri="{FF2B5EF4-FFF2-40B4-BE49-F238E27FC236}">
                      <a16:creationId xmlns:a16="http://schemas.microsoft.com/office/drawing/2014/main" id="{B4160AEF-3415-435C-8C71-1E98F3F1E05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Rounded Rectangle 408">
                  <a:extLst>
                    <a:ext uri="{FF2B5EF4-FFF2-40B4-BE49-F238E27FC236}">
                      <a16:creationId xmlns:a16="http://schemas.microsoft.com/office/drawing/2014/main" id="{DFA35C73-ACAA-4AE0-ACD2-94AECE3F073B}"/>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ounded Rectangle 409">
                  <a:extLst>
                    <a:ext uri="{FF2B5EF4-FFF2-40B4-BE49-F238E27FC236}">
                      <a16:creationId xmlns:a16="http://schemas.microsoft.com/office/drawing/2014/main" id="{00F306C6-8E52-4D40-A9BF-7DD708013630}"/>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C1483356-A67F-4695-9BAB-1A8926A12F31}"/>
                    </a:ext>
                  </a:extLst>
                </p:cNvPr>
                <p:cNvGrpSpPr/>
                <p:nvPr/>
              </p:nvGrpSpPr>
              <p:grpSpPr>
                <a:xfrm>
                  <a:off x="2576330" y="2608172"/>
                  <a:ext cx="1640090" cy="40439"/>
                  <a:chOff x="2380456" y="2572537"/>
                  <a:chExt cx="1516062" cy="63500"/>
                </a:xfrm>
                <a:grpFill/>
              </p:grpSpPr>
              <p:sp>
                <p:nvSpPr>
                  <p:cNvPr id="207" name="Rounded Rectangle 441">
                    <a:extLst>
                      <a:ext uri="{FF2B5EF4-FFF2-40B4-BE49-F238E27FC236}">
                        <a16:creationId xmlns:a16="http://schemas.microsoft.com/office/drawing/2014/main" id="{8F8C31AA-5A6A-46D3-A94B-4E68D4F5CEC5}"/>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Rounded Rectangle 442">
                    <a:extLst>
                      <a:ext uri="{FF2B5EF4-FFF2-40B4-BE49-F238E27FC236}">
                        <a16:creationId xmlns:a16="http://schemas.microsoft.com/office/drawing/2014/main" id="{C391C720-ABE3-4CBA-9879-8D968AE8F07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77" name="Rounded Rectangle 411">
                  <a:extLst>
                    <a:ext uri="{FF2B5EF4-FFF2-40B4-BE49-F238E27FC236}">
                      <a16:creationId xmlns:a16="http://schemas.microsoft.com/office/drawing/2014/main" id="{ECC6B8E7-99D6-4A8A-AB78-88FF9601BC86}"/>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Rounded Rectangle 412">
                  <a:extLst>
                    <a:ext uri="{FF2B5EF4-FFF2-40B4-BE49-F238E27FC236}">
                      <a16:creationId xmlns:a16="http://schemas.microsoft.com/office/drawing/2014/main" id="{554D255C-1CAD-437E-8ED1-BE59D3E83478}"/>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7E42A678-7120-49B1-BC3B-96CAE63B124A}"/>
                    </a:ext>
                  </a:extLst>
                </p:cNvPr>
                <p:cNvGrpSpPr/>
                <p:nvPr/>
              </p:nvGrpSpPr>
              <p:grpSpPr>
                <a:xfrm>
                  <a:off x="2701790" y="2762927"/>
                  <a:ext cx="2161220" cy="40439"/>
                  <a:chOff x="2496429" y="2811430"/>
                  <a:chExt cx="1997783" cy="63500"/>
                </a:xfrm>
                <a:grpFill/>
              </p:grpSpPr>
              <p:sp>
                <p:nvSpPr>
                  <p:cNvPr id="205" name="Rounded Rectangle 439">
                    <a:extLst>
                      <a:ext uri="{FF2B5EF4-FFF2-40B4-BE49-F238E27FC236}">
                        <a16:creationId xmlns:a16="http://schemas.microsoft.com/office/drawing/2014/main" id="{B784A727-2264-4827-B700-850C6646615D}"/>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Rounded Rectangle 440">
                    <a:extLst>
                      <a:ext uri="{FF2B5EF4-FFF2-40B4-BE49-F238E27FC236}">
                        <a16:creationId xmlns:a16="http://schemas.microsoft.com/office/drawing/2014/main" id="{A603362F-C174-4CFA-9B3F-B1E135A3960A}"/>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0" name="Rounded Rectangle 414">
                  <a:extLst>
                    <a:ext uri="{FF2B5EF4-FFF2-40B4-BE49-F238E27FC236}">
                      <a16:creationId xmlns:a16="http://schemas.microsoft.com/office/drawing/2014/main" id="{E50069F6-5502-4055-B454-931199E24D0F}"/>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Rounded Rectangle 415">
                  <a:extLst>
                    <a:ext uri="{FF2B5EF4-FFF2-40B4-BE49-F238E27FC236}">
                      <a16:creationId xmlns:a16="http://schemas.microsoft.com/office/drawing/2014/main" id="{E72284CC-AC3C-4007-B62D-1BC0C7392F1A}"/>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Rounded Rectangle 416">
                  <a:extLst>
                    <a:ext uri="{FF2B5EF4-FFF2-40B4-BE49-F238E27FC236}">
                      <a16:creationId xmlns:a16="http://schemas.microsoft.com/office/drawing/2014/main" id="{B017F2F2-80E7-42B7-B9B8-E5C925A66CF7}"/>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Rounded Rectangle 417">
                  <a:extLst>
                    <a:ext uri="{FF2B5EF4-FFF2-40B4-BE49-F238E27FC236}">
                      <a16:creationId xmlns:a16="http://schemas.microsoft.com/office/drawing/2014/main" id="{48846B95-ACE4-4A34-A3A0-626487F16DD9}"/>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4" name="Group 183">
                  <a:extLst>
                    <a:ext uri="{FF2B5EF4-FFF2-40B4-BE49-F238E27FC236}">
                      <a16:creationId xmlns:a16="http://schemas.microsoft.com/office/drawing/2014/main" id="{D858CE9F-8D40-4E74-8E86-18D2A1A962C0}"/>
                    </a:ext>
                  </a:extLst>
                </p:cNvPr>
                <p:cNvGrpSpPr/>
                <p:nvPr/>
              </p:nvGrpSpPr>
              <p:grpSpPr>
                <a:xfrm>
                  <a:off x="2889843" y="2995059"/>
                  <a:ext cx="1725865" cy="40439"/>
                  <a:chOff x="2670261" y="3182904"/>
                  <a:chExt cx="1595351" cy="63500"/>
                </a:xfrm>
                <a:grpFill/>
              </p:grpSpPr>
              <p:sp>
                <p:nvSpPr>
                  <p:cNvPr id="203" name="Rounded Rectangle 437">
                    <a:extLst>
                      <a:ext uri="{FF2B5EF4-FFF2-40B4-BE49-F238E27FC236}">
                        <a16:creationId xmlns:a16="http://schemas.microsoft.com/office/drawing/2014/main" id="{F348B740-C56F-40BE-83C0-C61F883AD1E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Rounded Rectangle 438">
                    <a:extLst>
                      <a:ext uri="{FF2B5EF4-FFF2-40B4-BE49-F238E27FC236}">
                        <a16:creationId xmlns:a16="http://schemas.microsoft.com/office/drawing/2014/main" id="{D68E2B52-398E-4B00-8E4C-82889E432DF3}"/>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5" name="Rounded Rectangle 419">
                  <a:extLst>
                    <a:ext uri="{FF2B5EF4-FFF2-40B4-BE49-F238E27FC236}">
                      <a16:creationId xmlns:a16="http://schemas.microsoft.com/office/drawing/2014/main" id="{B2355E96-9E39-44B5-BAE6-2819D23FC98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Rounded Rectangle 420">
                  <a:extLst>
                    <a:ext uri="{FF2B5EF4-FFF2-40B4-BE49-F238E27FC236}">
                      <a16:creationId xmlns:a16="http://schemas.microsoft.com/office/drawing/2014/main" id="{C193F238-0E26-4919-BF71-BAE3CCE575DA}"/>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Rounded Rectangle 421">
                  <a:extLst>
                    <a:ext uri="{FF2B5EF4-FFF2-40B4-BE49-F238E27FC236}">
                      <a16:creationId xmlns:a16="http://schemas.microsoft.com/office/drawing/2014/main" id="{E8C1AE14-504B-463C-8709-17475F198C94}"/>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A2D4EE28-9B82-40BC-8B1F-0D3E90E815E3}"/>
                    </a:ext>
                  </a:extLst>
                </p:cNvPr>
                <p:cNvGrpSpPr/>
                <p:nvPr/>
              </p:nvGrpSpPr>
              <p:grpSpPr>
                <a:xfrm>
                  <a:off x="2576330" y="3542425"/>
                  <a:ext cx="1640090" cy="40439"/>
                  <a:chOff x="2380456" y="2572537"/>
                  <a:chExt cx="1516062" cy="63500"/>
                </a:xfrm>
                <a:grpFill/>
              </p:grpSpPr>
              <p:sp>
                <p:nvSpPr>
                  <p:cNvPr id="201" name="Rounded Rectangle 435">
                    <a:extLst>
                      <a:ext uri="{FF2B5EF4-FFF2-40B4-BE49-F238E27FC236}">
                        <a16:creationId xmlns:a16="http://schemas.microsoft.com/office/drawing/2014/main" id="{F2DEADDE-162F-4147-93E2-B8D03FDC4348}"/>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Rounded Rectangle 436">
                    <a:extLst>
                      <a:ext uri="{FF2B5EF4-FFF2-40B4-BE49-F238E27FC236}">
                        <a16:creationId xmlns:a16="http://schemas.microsoft.com/office/drawing/2014/main" id="{B27D8626-3CB2-4230-8895-ADFA365CFB39}"/>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9" name="Rounded Rectangle 423">
                  <a:extLst>
                    <a:ext uri="{FF2B5EF4-FFF2-40B4-BE49-F238E27FC236}">
                      <a16:creationId xmlns:a16="http://schemas.microsoft.com/office/drawing/2014/main" id="{AB3F3349-6967-47B7-BAE1-93EA32FB5EF3}"/>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Rounded Rectangle 424">
                  <a:extLst>
                    <a:ext uri="{FF2B5EF4-FFF2-40B4-BE49-F238E27FC236}">
                      <a16:creationId xmlns:a16="http://schemas.microsoft.com/office/drawing/2014/main" id="{AD8805E2-23C4-47B4-A1D8-2FC39D997C9A}"/>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A21F3182-291A-47A0-9342-1B154985B86A}"/>
                    </a:ext>
                  </a:extLst>
                </p:cNvPr>
                <p:cNvGrpSpPr/>
                <p:nvPr/>
              </p:nvGrpSpPr>
              <p:grpSpPr>
                <a:xfrm>
                  <a:off x="2701790" y="3697180"/>
                  <a:ext cx="2161220" cy="40439"/>
                  <a:chOff x="2496429" y="2811430"/>
                  <a:chExt cx="1997783" cy="63500"/>
                </a:xfrm>
                <a:grpFill/>
              </p:grpSpPr>
              <p:sp>
                <p:nvSpPr>
                  <p:cNvPr id="199" name="Rounded Rectangle 433">
                    <a:extLst>
                      <a:ext uri="{FF2B5EF4-FFF2-40B4-BE49-F238E27FC236}">
                        <a16:creationId xmlns:a16="http://schemas.microsoft.com/office/drawing/2014/main" id="{CD8E1FA3-8633-400A-99B6-F860196FFDAB}"/>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0" name="Rounded Rectangle 434">
                    <a:extLst>
                      <a:ext uri="{FF2B5EF4-FFF2-40B4-BE49-F238E27FC236}">
                        <a16:creationId xmlns:a16="http://schemas.microsoft.com/office/drawing/2014/main" id="{581C1418-A6E4-4166-B307-C65132D1A7F3}"/>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92" name="Rounded Rectangle 426">
                  <a:extLst>
                    <a:ext uri="{FF2B5EF4-FFF2-40B4-BE49-F238E27FC236}">
                      <a16:creationId xmlns:a16="http://schemas.microsoft.com/office/drawing/2014/main" id="{4B6B0238-2E9E-4259-8CF9-4CB2E12EC19A}"/>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Rounded Rectangle 427">
                  <a:extLst>
                    <a:ext uri="{FF2B5EF4-FFF2-40B4-BE49-F238E27FC236}">
                      <a16:creationId xmlns:a16="http://schemas.microsoft.com/office/drawing/2014/main" id="{F1AD3539-9791-4130-9A12-03B13D68AF9A}"/>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Rounded Rectangle 428">
                  <a:extLst>
                    <a:ext uri="{FF2B5EF4-FFF2-40B4-BE49-F238E27FC236}">
                      <a16:creationId xmlns:a16="http://schemas.microsoft.com/office/drawing/2014/main" id="{F495B6C0-5C11-49F7-9D5D-AB7747DE946C}"/>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Rounded Rectangle 429">
                  <a:extLst>
                    <a:ext uri="{FF2B5EF4-FFF2-40B4-BE49-F238E27FC236}">
                      <a16:creationId xmlns:a16="http://schemas.microsoft.com/office/drawing/2014/main" id="{5A5B99C3-646D-42BE-949E-35F0F9C4D6DC}"/>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a:extLst>
                    <a:ext uri="{FF2B5EF4-FFF2-40B4-BE49-F238E27FC236}">
                      <a16:creationId xmlns:a16="http://schemas.microsoft.com/office/drawing/2014/main" id="{BA5BF2E2-2EBB-487E-9720-AC7FA5267381}"/>
                    </a:ext>
                  </a:extLst>
                </p:cNvPr>
                <p:cNvGrpSpPr/>
                <p:nvPr/>
              </p:nvGrpSpPr>
              <p:grpSpPr>
                <a:xfrm>
                  <a:off x="2889843" y="3929312"/>
                  <a:ext cx="1725865" cy="40439"/>
                  <a:chOff x="2670261" y="3182904"/>
                  <a:chExt cx="1595351" cy="63500"/>
                </a:xfrm>
                <a:grpFill/>
              </p:grpSpPr>
              <p:sp>
                <p:nvSpPr>
                  <p:cNvPr id="197" name="Rounded Rectangle 431">
                    <a:extLst>
                      <a:ext uri="{FF2B5EF4-FFF2-40B4-BE49-F238E27FC236}">
                        <a16:creationId xmlns:a16="http://schemas.microsoft.com/office/drawing/2014/main" id="{D0532126-1049-4496-9597-6EFAD391BA1E}"/>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Rounded Rectangle 432">
                    <a:extLst>
                      <a:ext uri="{FF2B5EF4-FFF2-40B4-BE49-F238E27FC236}">
                        <a16:creationId xmlns:a16="http://schemas.microsoft.com/office/drawing/2014/main" id="{AF2E8979-A4E3-4CC4-8C7C-5B9F7B5AB922}"/>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31" name="Freeform 71">
              <a:extLst>
                <a:ext uri="{FF2B5EF4-FFF2-40B4-BE49-F238E27FC236}">
                  <a16:creationId xmlns:a16="http://schemas.microsoft.com/office/drawing/2014/main" id="{F6000108-62E5-40D2-A874-EE014A1AE65E}"/>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32" name="Freeform 72">
              <a:extLst>
                <a:ext uri="{FF2B5EF4-FFF2-40B4-BE49-F238E27FC236}">
                  <a16:creationId xmlns:a16="http://schemas.microsoft.com/office/drawing/2014/main" id="{AD5A9872-5015-4208-805F-78B136E17F98}"/>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ysClr val="window" lastClr="FFFFFF">
                <a:lumMod val="95000"/>
              </a:sysClr>
            </a:solid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F44812B1-192E-4A49-8246-C80D86A2D7EE}"/>
                </a:ext>
              </a:extLst>
            </p:cNvPr>
            <p:cNvGrpSpPr/>
            <p:nvPr/>
          </p:nvGrpSpPr>
          <p:grpSpPr>
            <a:xfrm>
              <a:off x="4503432" y="2502241"/>
              <a:ext cx="1175138" cy="1904129"/>
              <a:chOff x="2475863" y="2530795"/>
              <a:chExt cx="2387147" cy="1825839"/>
            </a:xfrm>
          </p:grpSpPr>
          <p:sp>
            <p:nvSpPr>
              <p:cNvPr id="134" name="Rounded Rectangle 446">
                <a:extLst>
                  <a:ext uri="{FF2B5EF4-FFF2-40B4-BE49-F238E27FC236}">
                    <a16:creationId xmlns:a16="http://schemas.microsoft.com/office/drawing/2014/main" id="{6D1A5642-AFD9-4EAE-923C-0BB940DDDA87}"/>
                  </a:ext>
                </a:extLst>
              </p:cNvPr>
              <p:cNvSpPr/>
              <p:nvPr/>
            </p:nvSpPr>
            <p:spPr>
              <a:xfrm>
                <a:off x="2475863" y="2530795"/>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447">
                <a:extLst>
                  <a:ext uri="{FF2B5EF4-FFF2-40B4-BE49-F238E27FC236}">
                    <a16:creationId xmlns:a16="http://schemas.microsoft.com/office/drawing/2014/main" id="{3B33F86B-15EE-4B71-B41B-784A5F156D28}"/>
                  </a:ext>
                </a:extLst>
              </p:cNvPr>
              <p:cNvSpPr/>
              <p:nvPr/>
            </p:nvSpPr>
            <p:spPr>
              <a:xfrm>
                <a:off x="2475863" y="3381942"/>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ounded Rectangle 448">
                <a:extLst>
                  <a:ext uri="{FF2B5EF4-FFF2-40B4-BE49-F238E27FC236}">
                    <a16:creationId xmlns:a16="http://schemas.microsoft.com/office/drawing/2014/main" id="{D694600D-BF04-4611-89EA-C633C244B802}"/>
                  </a:ext>
                </a:extLst>
              </p:cNvPr>
              <p:cNvSpPr/>
              <p:nvPr/>
            </p:nvSpPr>
            <p:spPr>
              <a:xfrm>
                <a:off x="2576330" y="3304567"/>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37" name="Group 136">
                <a:extLst>
                  <a:ext uri="{FF2B5EF4-FFF2-40B4-BE49-F238E27FC236}">
                    <a16:creationId xmlns:a16="http://schemas.microsoft.com/office/drawing/2014/main" id="{23851747-89ED-45D0-8BB3-B924A7137B2A}"/>
                  </a:ext>
                </a:extLst>
              </p:cNvPr>
              <p:cNvGrpSpPr/>
              <p:nvPr/>
            </p:nvGrpSpPr>
            <p:grpSpPr>
              <a:xfrm>
                <a:off x="2576330" y="2608172"/>
                <a:ext cx="1640090" cy="40439"/>
                <a:chOff x="2380456" y="2572537"/>
                <a:chExt cx="1516062" cy="63500"/>
              </a:xfrm>
              <a:solidFill>
                <a:srgbClr val="5ECCF3"/>
              </a:solidFill>
            </p:grpSpPr>
            <p:sp>
              <p:nvSpPr>
                <p:cNvPr id="168" name="Rounded Rectangle 480">
                  <a:extLst>
                    <a:ext uri="{FF2B5EF4-FFF2-40B4-BE49-F238E27FC236}">
                      <a16:creationId xmlns:a16="http://schemas.microsoft.com/office/drawing/2014/main" id="{4D63F2B6-4723-4905-AEEC-EAD93275868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ounded Rectangle 481">
                  <a:extLst>
                    <a:ext uri="{FF2B5EF4-FFF2-40B4-BE49-F238E27FC236}">
                      <a16:creationId xmlns:a16="http://schemas.microsoft.com/office/drawing/2014/main" id="{1EBC2C6F-0104-4237-B560-46426882EFF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8" name="Rounded Rectangle 450">
                <a:extLst>
                  <a:ext uri="{FF2B5EF4-FFF2-40B4-BE49-F238E27FC236}">
                    <a16:creationId xmlns:a16="http://schemas.microsoft.com/office/drawing/2014/main" id="{C80B7669-7D09-494F-9648-9BCA1B28C050}"/>
                  </a:ext>
                </a:extLst>
              </p:cNvPr>
              <p:cNvSpPr/>
              <p:nvPr/>
            </p:nvSpPr>
            <p:spPr>
              <a:xfrm>
                <a:off x="2701789" y="2685550"/>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451">
                <a:extLst>
                  <a:ext uri="{FF2B5EF4-FFF2-40B4-BE49-F238E27FC236}">
                    <a16:creationId xmlns:a16="http://schemas.microsoft.com/office/drawing/2014/main" id="{67A30A65-F8AA-49C9-A37C-D7C6DA1C8B6D}"/>
                  </a:ext>
                </a:extLst>
              </p:cNvPr>
              <p:cNvSpPr/>
              <p:nvPr/>
            </p:nvSpPr>
            <p:spPr>
              <a:xfrm>
                <a:off x="2702556" y="3227190"/>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48FC8912-15BB-4F60-ADA0-C564F13D3A19}"/>
                  </a:ext>
                </a:extLst>
              </p:cNvPr>
              <p:cNvGrpSpPr/>
              <p:nvPr/>
            </p:nvGrpSpPr>
            <p:grpSpPr>
              <a:xfrm>
                <a:off x="2701790" y="2762927"/>
                <a:ext cx="2161220" cy="40439"/>
                <a:chOff x="2496429" y="2811430"/>
                <a:chExt cx="1997783" cy="63500"/>
              </a:xfrm>
              <a:solidFill>
                <a:srgbClr val="5ECCF3"/>
              </a:solidFill>
            </p:grpSpPr>
            <p:sp>
              <p:nvSpPr>
                <p:cNvPr id="166" name="Rounded Rectangle 478">
                  <a:extLst>
                    <a:ext uri="{FF2B5EF4-FFF2-40B4-BE49-F238E27FC236}">
                      <a16:creationId xmlns:a16="http://schemas.microsoft.com/office/drawing/2014/main" id="{0AB414AC-47E6-4802-87A5-748C14C750B3}"/>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Rounded Rectangle 479">
                  <a:extLst>
                    <a:ext uri="{FF2B5EF4-FFF2-40B4-BE49-F238E27FC236}">
                      <a16:creationId xmlns:a16="http://schemas.microsoft.com/office/drawing/2014/main" id="{B2D76B29-F0B9-4F34-B294-A0BB70547BD0}"/>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1" name="Rounded Rectangle 453">
                <a:extLst>
                  <a:ext uri="{FF2B5EF4-FFF2-40B4-BE49-F238E27FC236}">
                    <a16:creationId xmlns:a16="http://schemas.microsoft.com/office/drawing/2014/main" id="{A50B3825-26A1-4AD8-B3BC-789D20EF57A2}"/>
                  </a:ext>
                </a:extLst>
              </p:cNvPr>
              <p:cNvSpPr/>
              <p:nvPr/>
            </p:nvSpPr>
            <p:spPr>
              <a:xfrm>
                <a:off x="2701789" y="2840304"/>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ounded Rectangle 454">
                <a:extLst>
                  <a:ext uri="{FF2B5EF4-FFF2-40B4-BE49-F238E27FC236}">
                    <a16:creationId xmlns:a16="http://schemas.microsoft.com/office/drawing/2014/main" id="{7C11F52A-A6CF-4AE0-9959-DC1E93293BC0}"/>
                  </a:ext>
                </a:extLst>
              </p:cNvPr>
              <p:cNvSpPr/>
              <p:nvPr/>
            </p:nvSpPr>
            <p:spPr>
              <a:xfrm>
                <a:off x="2889843" y="2917681"/>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ounded Rectangle 455">
                <a:extLst>
                  <a:ext uri="{FF2B5EF4-FFF2-40B4-BE49-F238E27FC236}">
                    <a16:creationId xmlns:a16="http://schemas.microsoft.com/office/drawing/2014/main" id="{2FF20BA5-5BF0-4483-A244-D998EEFF909F}"/>
                  </a:ext>
                </a:extLst>
              </p:cNvPr>
              <p:cNvSpPr/>
              <p:nvPr/>
            </p:nvSpPr>
            <p:spPr>
              <a:xfrm>
                <a:off x="2889843" y="3149813"/>
                <a:ext cx="115655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ounded Rectangle 456">
                <a:extLst>
                  <a:ext uri="{FF2B5EF4-FFF2-40B4-BE49-F238E27FC236}">
                    <a16:creationId xmlns:a16="http://schemas.microsoft.com/office/drawing/2014/main" id="{14EB6BB3-6F5C-44DC-92C5-16029A375F5F}"/>
                  </a:ext>
                </a:extLst>
              </p:cNvPr>
              <p:cNvSpPr/>
              <p:nvPr/>
            </p:nvSpPr>
            <p:spPr>
              <a:xfrm>
                <a:off x="2889842" y="3072436"/>
                <a:ext cx="132657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5" name="Group 144">
                <a:extLst>
                  <a:ext uri="{FF2B5EF4-FFF2-40B4-BE49-F238E27FC236}">
                    <a16:creationId xmlns:a16="http://schemas.microsoft.com/office/drawing/2014/main" id="{31B5108A-7AF9-48CD-B2EF-8461EF6AB2FC}"/>
                  </a:ext>
                </a:extLst>
              </p:cNvPr>
              <p:cNvGrpSpPr/>
              <p:nvPr/>
            </p:nvGrpSpPr>
            <p:grpSpPr>
              <a:xfrm>
                <a:off x="2889843" y="2995059"/>
                <a:ext cx="1725865" cy="40439"/>
                <a:chOff x="2670261" y="3182904"/>
                <a:chExt cx="1595351" cy="63500"/>
              </a:xfrm>
              <a:solidFill>
                <a:srgbClr val="A7EA52"/>
              </a:solidFill>
            </p:grpSpPr>
            <p:sp>
              <p:nvSpPr>
                <p:cNvPr id="164" name="Rounded Rectangle 476">
                  <a:extLst>
                    <a:ext uri="{FF2B5EF4-FFF2-40B4-BE49-F238E27FC236}">
                      <a16:creationId xmlns:a16="http://schemas.microsoft.com/office/drawing/2014/main" id="{D2B59D3B-030D-4563-9575-896C143EA25F}"/>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Rounded Rectangle 477">
                  <a:extLst>
                    <a:ext uri="{FF2B5EF4-FFF2-40B4-BE49-F238E27FC236}">
                      <a16:creationId xmlns:a16="http://schemas.microsoft.com/office/drawing/2014/main" id="{87DFBD0B-D9AE-4EB8-8083-EE1969582DAE}"/>
                    </a:ext>
                  </a:extLst>
                </p:cNvPr>
                <p:cNvSpPr/>
                <p:nvPr/>
              </p:nvSpPr>
              <p:spPr>
                <a:xfrm>
                  <a:off x="3763255" y="3182904"/>
                  <a:ext cx="502357" cy="63500"/>
                </a:xfrm>
                <a:prstGeom prst="roundRect">
                  <a:avLst>
                    <a:gd name="adj" fmla="val 50000"/>
                  </a:avLst>
                </a:prstGeom>
                <a:solidFill>
                  <a:srgbClr val="2127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6" name="Rounded Rectangle 458">
                <a:extLst>
                  <a:ext uri="{FF2B5EF4-FFF2-40B4-BE49-F238E27FC236}">
                    <a16:creationId xmlns:a16="http://schemas.microsoft.com/office/drawing/2014/main" id="{2DD867B9-06BE-4AA9-8E11-CC21D8D0DF40}"/>
                  </a:ext>
                </a:extLst>
              </p:cNvPr>
              <p:cNvSpPr/>
              <p:nvPr/>
            </p:nvSpPr>
            <p:spPr>
              <a:xfrm>
                <a:off x="2475863" y="3465048"/>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459">
                <a:extLst>
                  <a:ext uri="{FF2B5EF4-FFF2-40B4-BE49-F238E27FC236}">
                    <a16:creationId xmlns:a16="http://schemas.microsoft.com/office/drawing/2014/main" id="{181F7DD9-EC00-4190-A8E2-9573ABAAABAE}"/>
                  </a:ext>
                </a:extLst>
              </p:cNvPr>
              <p:cNvSpPr/>
              <p:nvPr/>
            </p:nvSpPr>
            <p:spPr>
              <a:xfrm>
                <a:off x="2475863" y="4316195"/>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ounded Rectangle 460">
                <a:extLst>
                  <a:ext uri="{FF2B5EF4-FFF2-40B4-BE49-F238E27FC236}">
                    <a16:creationId xmlns:a16="http://schemas.microsoft.com/office/drawing/2014/main" id="{827BF10F-AADA-46B2-AB84-DE2C84302C72}"/>
                  </a:ext>
                </a:extLst>
              </p:cNvPr>
              <p:cNvSpPr/>
              <p:nvPr/>
            </p:nvSpPr>
            <p:spPr>
              <a:xfrm>
                <a:off x="2576330" y="4238820"/>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9" name="Group 148">
                <a:extLst>
                  <a:ext uri="{FF2B5EF4-FFF2-40B4-BE49-F238E27FC236}">
                    <a16:creationId xmlns:a16="http://schemas.microsoft.com/office/drawing/2014/main" id="{502B7DC4-6A41-4C64-A6AF-160F48BA562E}"/>
                  </a:ext>
                </a:extLst>
              </p:cNvPr>
              <p:cNvGrpSpPr/>
              <p:nvPr/>
            </p:nvGrpSpPr>
            <p:grpSpPr>
              <a:xfrm>
                <a:off x="2576330" y="3542425"/>
                <a:ext cx="1640090" cy="40439"/>
                <a:chOff x="2380456" y="2572537"/>
                <a:chExt cx="1516062" cy="63500"/>
              </a:xfrm>
              <a:solidFill>
                <a:srgbClr val="5ECCF3"/>
              </a:solidFill>
            </p:grpSpPr>
            <p:sp>
              <p:nvSpPr>
                <p:cNvPr id="162" name="Rounded Rectangle 474">
                  <a:extLst>
                    <a:ext uri="{FF2B5EF4-FFF2-40B4-BE49-F238E27FC236}">
                      <a16:creationId xmlns:a16="http://schemas.microsoft.com/office/drawing/2014/main" id="{D84DF28C-312F-4C56-A1BF-D5793CE0A872}"/>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ounded Rectangle 475">
                  <a:extLst>
                    <a:ext uri="{FF2B5EF4-FFF2-40B4-BE49-F238E27FC236}">
                      <a16:creationId xmlns:a16="http://schemas.microsoft.com/office/drawing/2014/main" id="{193B73D5-08CD-4055-90C0-A752655080E6}"/>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0" name="Rounded Rectangle 462">
                <a:extLst>
                  <a:ext uri="{FF2B5EF4-FFF2-40B4-BE49-F238E27FC236}">
                    <a16:creationId xmlns:a16="http://schemas.microsoft.com/office/drawing/2014/main" id="{F06E5668-5BCE-40CF-B6AC-55D51A476BBE}"/>
                  </a:ext>
                </a:extLst>
              </p:cNvPr>
              <p:cNvSpPr/>
              <p:nvPr/>
            </p:nvSpPr>
            <p:spPr>
              <a:xfrm>
                <a:off x="2701789" y="3619803"/>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463">
                <a:extLst>
                  <a:ext uri="{FF2B5EF4-FFF2-40B4-BE49-F238E27FC236}">
                    <a16:creationId xmlns:a16="http://schemas.microsoft.com/office/drawing/2014/main" id="{BCA737C5-44E5-4372-8746-D3ACCCB8444B}"/>
                  </a:ext>
                </a:extLst>
              </p:cNvPr>
              <p:cNvSpPr/>
              <p:nvPr/>
            </p:nvSpPr>
            <p:spPr>
              <a:xfrm>
                <a:off x="2702556" y="4161443"/>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F208C2E5-9EBB-4D92-A35F-A2F5B2EC285F}"/>
                  </a:ext>
                </a:extLst>
              </p:cNvPr>
              <p:cNvGrpSpPr/>
              <p:nvPr/>
            </p:nvGrpSpPr>
            <p:grpSpPr>
              <a:xfrm>
                <a:off x="2701790" y="3697180"/>
                <a:ext cx="2161220" cy="40439"/>
                <a:chOff x="2496429" y="2811430"/>
                <a:chExt cx="1997783" cy="63500"/>
              </a:xfrm>
              <a:solidFill>
                <a:srgbClr val="212745"/>
              </a:solidFill>
            </p:grpSpPr>
            <p:sp>
              <p:nvSpPr>
                <p:cNvPr id="160" name="Rounded Rectangle 472">
                  <a:extLst>
                    <a:ext uri="{FF2B5EF4-FFF2-40B4-BE49-F238E27FC236}">
                      <a16:creationId xmlns:a16="http://schemas.microsoft.com/office/drawing/2014/main" id="{C73FBBD7-2E75-4184-B4DF-F36E19657534}"/>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Rounded Rectangle 473">
                  <a:extLst>
                    <a:ext uri="{FF2B5EF4-FFF2-40B4-BE49-F238E27FC236}">
                      <a16:creationId xmlns:a16="http://schemas.microsoft.com/office/drawing/2014/main" id="{05864108-C4A3-4451-B9D8-6CC8BE1F520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3" name="Rounded Rectangle 465">
                <a:extLst>
                  <a:ext uri="{FF2B5EF4-FFF2-40B4-BE49-F238E27FC236}">
                    <a16:creationId xmlns:a16="http://schemas.microsoft.com/office/drawing/2014/main" id="{83E47524-C295-41AC-9B47-25375F1B8899}"/>
                  </a:ext>
                </a:extLst>
              </p:cNvPr>
              <p:cNvSpPr/>
              <p:nvPr/>
            </p:nvSpPr>
            <p:spPr>
              <a:xfrm>
                <a:off x="2701789" y="3774557"/>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ounded Rectangle 466">
                <a:extLst>
                  <a:ext uri="{FF2B5EF4-FFF2-40B4-BE49-F238E27FC236}">
                    <a16:creationId xmlns:a16="http://schemas.microsoft.com/office/drawing/2014/main" id="{B311DE49-F431-402D-9962-B5D25633122A}"/>
                  </a:ext>
                </a:extLst>
              </p:cNvPr>
              <p:cNvSpPr/>
              <p:nvPr/>
            </p:nvSpPr>
            <p:spPr>
              <a:xfrm>
                <a:off x="2889843" y="3851934"/>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ounded Rectangle 467">
                <a:extLst>
                  <a:ext uri="{FF2B5EF4-FFF2-40B4-BE49-F238E27FC236}">
                    <a16:creationId xmlns:a16="http://schemas.microsoft.com/office/drawing/2014/main" id="{AACC0BAA-719B-4C42-A909-E55F3D8CB0C1}"/>
                  </a:ext>
                </a:extLst>
              </p:cNvPr>
              <p:cNvSpPr/>
              <p:nvPr/>
            </p:nvSpPr>
            <p:spPr>
              <a:xfrm>
                <a:off x="2889843" y="4084066"/>
                <a:ext cx="115655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ounded Rectangle 468">
                <a:extLst>
                  <a:ext uri="{FF2B5EF4-FFF2-40B4-BE49-F238E27FC236}">
                    <a16:creationId xmlns:a16="http://schemas.microsoft.com/office/drawing/2014/main" id="{8F105735-8059-4BF7-B4FF-25151B5E3CC4}"/>
                  </a:ext>
                </a:extLst>
              </p:cNvPr>
              <p:cNvSpPr/>
              <p:nvPr/>
            </p:nvSpPr>
            <p:spPr>
              <a:xfrm>
                <a:off x="2889842" y="4006689"/>
                <a:ext cx="132657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 156">
                <a:extLst>
                  <a:ext uri="{FF2B5EF4-FFF2-40B4-BE49-F238E27FC236}">
                    <a16:creationId xmlns:a16="http://schemas.microsoft.com/office/drawing/2014/main" id="{E34DD08A-C6E0-4048-9839-3722A5E7AD0F}"/>
                  </a:ext>
                </a:extLst>
              </p:cNvPr>
              <p:cNvGrpSpPr/>
              <p:nvPr/>
            </p:nvGrpSpPr>
            <p:grpSpPr>
              <a:xfrm>
                <a:off x="2889843" y="3929312"/>
                <a:ext cx="1725865" cy="40439"/>
                <a:chOff x="2670261" y="3182904"/>
                <a:chExt cx="1595351" cy="63500"/>
              </a:xfrm>
              <a:solidFill>
                <a:srgbClr val="A7EA52"/>
              </a:solidFill>
            </p:grpSpPr>
            <p:sp>
              <p:nvSpPr>
                <p:cNvPr id="158" name="Rounded Rectangle 470">
                  <a:extLst>
                    <a:ext uri="{FF2B5EF4-FFF2-40B4-BE49-F238E27FC236}">
                      <a16:creationId xmlns:a16="http://schemas.microsoft.com/office/drawing/2014/main" id="{2EDA2BC2-ABB0-432D-9544-99B0EDA5067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Rounded Rectangle 471">
                  <a:extLst>
                    <a:ext uri="{FF2B5EF4-FFF2-40B4-BE49-F238E27FC236}">
                      <a16:creationId xmlns:a16="http://schemas.microsoft.com/office/drawing/2014/main" id="{A5736FDD-960A-4272-A8E1-58F6BF843224}"/>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cxnSp>
        <p:nvCxnSpPr>
          <p:cNvPr id="248" name="Straight Arrow Connector 247">
            <a:extLst>
              <a:ext uri="{FF2B5EF4-FFF2-40B4-BE49-F238E27FC236}">
                <a16:creationId xmlns:a16="http://schemas.microsoft.com/office/drawing/2014/main" id="{1FE9B34F-BA26-41B2-B6A5-929E04F84E35}"/>
              </a:ext>
            </a:extLst>
          </p:cNvPr>
          <p:cNvCxnSpPr/>
          <p:nvPr/>
        </p:nvCxnSpPr>
        <p:spPr>
          <a:xfrm>
            <a:off x="5285054" y="5553983"/>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9" name="TextBox 248">
            <a:extLst>
              <a:ext uri="{FF2B5EF4-FFF2-40B4-BE49-F238E27FC236}">
                <a16:creationId xmlns:a16="http://schemas.microsoft.com/office/drawing/2014/main" id="{80FF240C-E19D-48D6-A5BF-A6DC0B9856A8}"/>
              </a:ext>
            </a:extLst>
          </p:cNvPr>
          <p:cNvSpPr txBox="1"/>
          <p:nvPr/>
        </p:nvSpPr>
        <p:spPr>
          <a:xfrm>
            <a:off x="7637496" y="5680928"/>
            <a:ext cx="1181100" cy="369332"/>
          </a:xfrm>
          <a:prstGeom prst="rect">
            <a:avLst/>
          </a:prstGeom>
          <a:noFill/>
        </p:spPr>
        <p:txBody>
          <a:bodyPr wrap="square" rtlCol="0">
            <a:spAutoFit/>
          </a:bodyPr>
          <a:lstStyle/>
          <a:p>
            <a:r>
              <a:rPr lang="en-US" dirty="0"/>
              <a:t>Modules</a:t>
            </a:r>
          </a:p>
        </p:txBody>
      </p:sp>
    </p:spTree>
    <p:extLst>
      <p:ext uri="{BB962C8B-B14F-4D97-AF65-F5344CB8AC3E}">
        <p14:creationId xmlns:p14="http://schemas.microsoft.com/office/powerpoint/2010/main" val="1976092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801314"/>
          </a:xfrm>
          <a:prstGeom prst="rect">
            <a:avLst/>
          </a:prstGeom>
          <a:noFill/>
        </p:spPr>
        <p:txBody>
          <a:bodyPr wrap="square" rtlCol="0">
            <a:spAutoFit/>
          </a:bodyPr>
          <a:lstStyle/>
          <a:p>
            <a:pPr marL="342900" indent="-342900" algn="just">
              <a:buFont typeface="Wingdings" panose="05000000000000000000" pitchFamily="2" charset="2"/>
              <a:buChar char="§"/>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Wingdings" panose="05000000000000000000" pitchFamily="2" charset="2"/>
              <a:buChar char="§"/>
            </a:pPr>
            <a:r>
              <a:rPr lang="en-US" sz="1800" dirty="0"/>
              <a:t>To access the methods and properties of a UI Control, We cannot use the document object which is a plain HTML element object.</a:t>
            </a:r>
          </a:p>
          <a:p>
            <a:pPr marL="457200" indent="-457200" algn="just">
              <a:buFont typeface="Wingdings" panose="05000000000000000000" pitchFamily="2" charset="2"/>
              <a:buChar char="§"/>
            </a:pPr>
            <a:r>
              <a:rPr lang="en-US" sz="1800" dirty="0"/>
              <a:t>To obtain UI5 element object, we need to first get Application object,</a:t>
            </a:r>
          </a:p>
          <a:p>
            <a:pPr marL="742950" lvl="1" indent="-285750" algn="just">
              <a:buFont typeface="Wingdings" panose="05000000000000000000" pitchFamily="2" charset="2"/>
              <a:buChar char="§"/>
            </a:pPr>
            <a:r>
              <a:rPr lang="en-US" b="1" dirty="0"/>
              <a:t>	sap.ui.getCore()</a:t>
            </a:r>
          </a:p>
          <a:p>
            <a:pPr marL="742950" lvl="1" indent="-285750" algn="just">
              <a:buFont typeface="Wingdings" panose="05000000000000000000" pitchFamily="2" charset="2"/>
              <a:buChar char="§"/>
            </a:pPr>
            <a:r>
              <a:rPr lang="en-US" sz="1800" dirty="0"/>
              <a:t>On top of App object, we can get UI5 element object and finally </a:t>
            </a:r>
          </a:p>
          <a:p>
            <a:pPr marL="742950" lvl="1" indent="-285750" algn="just">
              <a:buFont typeface="Wingdings" panose="05000000000000000000" pitchFamily="2" charset="2"/>
              <a:buChar char="§"/>
            </a:pPr>
            <a:r>
              <a:rPr lang="en-US" b="1" dirty="0"/>
              <a:t>	</a:t>
            </a:r>
            <a:r>
              <a:rPr lang="en-US" sz="1800" b="1" dirty="0"/>
              <a:t>byId</a:t>
            </a:r>
            <a:r>
              <a:rPr lang="en-US" sz="1800" dirty="0"/>
              <a:t>(“just pass ID”)</a:t>
            </a:r>
          </a:p>
          <a:p>
            <a:pPr marL="742950" lvl="1" indent="-285750" algn="just">
              <a:buFont typeface="Wingdings" panose="05000000000000000000" pitchFamily="2" charset="2"/>
              <a:buChar char="§"/>
            </a:pPr>
            <a:r>
              <a:rPr lang="en-US" sz="1800" dirty="0"/>
              <a:t>we can call any methods of UI5</a:t>
            </a:r>
            <a:endParaRPr lang="en-US" dirty="0"/>
          </a:p>
          <a:p>
            <a:pPr marL="342900" indent="-342900" algn="just">
              <a:buFont typeface="Wingdings" panose="05000000000000000000" pitchFamily="2" charset="2"/>
              <a:buChar char="§"/>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Wingdings" panose="05000000000000000000" pitchFamily="2" charset="2"/>
              <a:buChar char="§"/>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Wingdings" panose="05000000000000000000" pitchFamily="2" charset="2"/>
              <a:buChar char="§"/>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Wingdings" panose="05000000000000000000" pitchFamily="2" charset="2"/>
              <a:buChar char="§"/>
            </a:pPr>
            <a:r>
              <a:rPr lang="en-US" sz="1800" dirty="0"/>
              <a:t>When we use XML views, the ID of the control will be viewId--controlId</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29542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3">
            <a:extLst>
              <a:ext uri="{FF2B5EF4-FFF2-40B4-BE49-F238E27FC236}">
                <a16:creationId xmlns:a16="http://schemas.microsoft.com/office/drawing/2014/main" id="{94582B3F-F818-4D01-AC23-24843BC2591E}"/>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Flow of Ui5 Application</a:t>
            </a:r>
          </a:p>
        </p:txBody>
      </p:sp>
      <p:sp>
        <p:nvSpPr>
          <p:cNvPr id="74" name="Rectangle 73">
            <a:extLst>
              <a:ext uri="{FF2B5EF4-FFF2-40B4-BE49-F238E27FC236}">
                <a16:creationId xmlns:a16="http://schemas.microsoft.com/office/drawing/2014/main" id="{2250FB8B-EA2C-4C76-BD81-572696241FF5}"/>
              </a:ext>
            </a:extLst>
          </p:cNvPr>
          <p:cNvSpPr/>
          <p:nvPr/>
        </p:nvSpPr>
        <p:spPr>
          <a:xfrm>
            <a:off x="621804" y="1957263"/>
            <a:ext cx="2792598" cy="443689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Browser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5" name="Rectangle 74">
            <a:extLst>
              <a:ext uri="{FF2B5EF4-FFF2-40B4-BE49-F238E27FC236}">
                <a16:creationId xmlns:a16="http://schemas.microsoft.com/office/drawing/2014/main" id="{7A9D3D17-CEB6-4E42-9BA1-CD91EEEF6D72}"/>
              </a:ext>
            </a:extLst>
          </p:cNvPr>
          <p:cNvSpPr/>
          <p:nvPr/>
        </p:nvSpPr>
        <p:spPr>
          <a:xfrm>
            <a:off x="1002613" y="2331994"/>
            <a:ext cx="2030980" cy="251734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Index.html</a:t>
            </a:r>
          </a:p>
          <a:p>
            <a:pPr algn="ctr"/>
            <a:endParaRPr lang="en-US" dirty="0"/>
          </a:p>
          <a:p>
            <a:r>
              <a:rPr lang="en-US" sz="700" dirty="0"/>
              <a:t> </a:t>
            </a:r>
            <a:r>
              <a:rPr lang="en-US" sz="1200" dirty="0"/>
              <a:t>var </a:t>
            </a:r>
            <a:r>
              <a:rPr lang="en-US" sz="1200" dirty="0" err="1"/>
              <a:t>oView</a:t>
            </a:r>
            <a:r>
              <a:rPr lang="en-US" sz="1200" dirty="0"/>
              <a:t> = new </a:t>
            </a:r>
            <a:r>
              <a:rPr lang="en-US" sz="1200" dirty="0" err="1"/>
              <a:t>sap.ui.view</a:t>
            </a:r>
            <a:r>
              <a:rPr lang="en-US" sz="1200" dirty="0"/>
              <a:t>({</a:t>
            </a:r>
          </a:p>
          <a:p>
            <a:r>
              <a:rPr lang="en-US" sz="1200" dirty="0"/>
              <a:t>                </a:t>
            </a:r>
            <a:r>
              <a:rPr lang="en-US" sz="1200" dirty="0" err="1"/>
              <a:t>viewName</a:t>
            </a:r>
            <a:r>
              <a:rPr lang="en-US" sz="1200" dirty="0"/>
              <a:t>: "</a:t>
            </a:r>
            <a:r>
              <a:rPr lang="en-US" sz="1200" dirty="0" err="1"/>
              <a:t>singchan.view.Main</a:t>
            </a:r>
            <a:r>
              <a:rPr lang="en-US" sz="1200" dirty="0"/>
              <a:t>",</a:t>
            </a:r>
          </a:p>
          <a:p>
            <a:r>
              <a:rPr lang="en-US" sz="1200" dirty="0"/>
              <a:t>                type: "JS"</a:t>
            </a:r>
          </a:p>
          <a:p>
            <a:r>
              <a:rPr lang="en-US" sz="1200" dirty="0"/>
              <a:t>            });</a:t>
            </a:r>
          </a:p>
          <a:p>
            <a:pPr algn="ctr"/>
            <a:endParaRPr lang="en-US" dirty="0"/>
          </a:p>
        </p:txBody>
      </p:sp>
      <p:sp>
        <p:nvSpPr>
          <p:cNvPr id="76" name="Arrow: Right 75">
            <a:extLst>
              <a:ext uri="{FF2B5EF4-FFF2-40B4-BE49-F238E27FC236}">
                <a16:creationId xmlns:a16="http://schemas.microsoft.com/office/drawing/2014/main" id="{DDC2ED95-1D0D-4922-9C85-76E315B707BC}"/>
              </a:ext>
            </a:extLst>
          </p:cNvPr>
          <p:cNvSpPr/>
          <p:nvPr/>
        </p:nvSpPr>
        <p:spPr>
          <a:xfrm>
            <a:off x="3033593" y="2446495"/>
            <a:ext cx="1396299" cy="268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E29644E-6469-4666-8B71-BB9805BC74A1}"/>
              </a:ext>
            </a:extLst>
          </p:cNvPr>
          <p:cNvSpPr/>
          <p:nvPr/>
        </p:nvSpPr>
        <p:spPr>
          <a:xfrm>
            <a:off x="8618788" y="2219101"/>
            <a:ext cx="2366314" cy="182788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View</a:t>
            </a:r>
          </a:p>
          <a:p>
            <a:pPr algn="ctr"/>
            <a:endParaRPr lang="en-US" sz="1400" dirty="0"/>
          </a:p>
          <a:p>
            <a:pPr algn="ctr"/>
            <a:r>
              <a:rPr lang="en-US" sz="1400" b="1" dirty="0" err="1"/>
              <a:t>getControllerName</a:t>
            </a:r>
            <a:endParaRPr lang="en-US" sz="1400" b="1" dirty="0"/>
          </a:p>
          <a:p>
            <a:pPr algn="ctr"/>
            <a:r>
              <a:rPr lang="en-US" sz="1400" b="1" dirty="0"/>
              <a:t>Return CONTOLLER</a:t>
            </a:r>
          </a:p>
          <a:p>
            <a:pPr algn="ctr"/>
            <a:endParaRPr lang="en-US" sz="1400" b="1" dirty="0"/>
          </a:p>
          <a:p>
            <a:pPr algn="ctr"/>
            <a:endParaRPr lang="en-US" sz="1400" b="1" dirty="0"/>
          </a:p>
          <a:p>
            <a:pPr algn="ctr"/>
            <a:r>
              <a:rPr lang="en-US" sz="1400" b="1" dirty="0" err="1"/>
              <a:t>createContent</a:t>
            </a:r>
            <a:r>
              <a:rPr lang="en-US" sz="1400" b="1" dirty="0"/>
              <a:t> ©</a:t>
            </a:r>
          </a:p>
          <a:p>
            <a:pPr algn="ctr"/>
            <a:r>
              <a:rPr lang="en-US" sz="1400" dirty="0"/>
              <a:t>Return CONTROL_OBJ</a:t>
            </a:r>
          </a:p>
          <a:p>
            <a:pPr algn="ctr"/>
            <a:endParaRPr lang="en-US" dirty="0"/>
          </a:p>
        </p:txBody>
      </p:sp>
      <p:cxnSp>
        <p:nvCxnSpPr>
          <p:cNvPr id="78" name="Straight Arrow Connector 77">
            <a:extLst>
              <a:ext uri="{FF2B5EF4-FFF2-40B4-BE49-F238E27FC236}">
                <a16:creationId xmlns:a16="http://schemas.microsoft.com/office/drawing/2014/main" id="{A6632300-8BAC-464A-BEA2-98D76294BDBE}"/>
              </a:ext>
            </a:extLst>
          </p:cNvPr>
          <p:cNvCxnSpPr/>
          <p:nvPr/>
        </p:nvCxnSpPr>
        <p:spPr>
          <a:xfrm flipV="1">
            <a:off x="2398912" y="1473883"/>
            <a:ext cx="1396299" cy="915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hought Bubble: Cloud 78">
            <a:extLst>
              <a:ext uri="{FF2B5EF4-FFF2-40B4-BE49-F238E27FC236}">
                <a16:creationId xmlns:a16="http://schemas.microsoft.com/office/drawing/2014/main" id="{98892170-918E-4A8F-BA41-CB7C0242466D}"/>
              </a:ext>
            </a:extLst>
          </p:cNvPr>
          <p:cNvSpPr/>
          <p:nvPr/>
        </p:nvSpPr>
        <p:spPr>
          <a:xfrm>
            <a:off x="3795210" y="1209578"/>
            <a:ext cx="1269363" cy="56214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CDN</a:t>
            </a:r>
          </a:p>
        </p:txBody>
      </p:sp>
      <p:cxnSp>
        <p:nvCxnSpPr>
          <p:cNvPr id="80" name="Straight Arrow Connector 79">
            <a:extLst>
              <a:ext uri="{FF2B5EF4-FFF2-40B4-BE49-F238E27FC236}">
                <a16:creationId xmlns:a16="http://schemas.microsoft.com/office/drawing/2014/main" id="{EF165079-0346-4AC4-8ABB-D839B2137C78}"/>
              </a:ext>
            </a:extLst>
          </p:cNvPr>
          <p:cNvCxnSpPr/>
          <p:nvPr/>
        </p:nvCxnSpPr>
        <p:spPr>
          <a:xfrm flipH="1">
            <a:off x="3033593" y="1771718"/>
            <a:ext cx="1015490" cy="67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693CFAC-4F31-478A-971B-D2946A001BAB}"/>
              </a:ext>
            </a:extLst>
          </p:cNvPr>
          <p:cNvSpPr txBox="1"/>
          <p:nvPr/>
        </p:nvSpPr>
        <p:spPr>
          <a:xfrm>
            <a:off x="3541338" y="1874370"/>
            <a:ext cx="1354100" cy="268991"/>
          </a:xfrm>
          <a:prstGeom prst="rect">
            <a:avLst/>
          </a:prstGeom>
          <a:noFill/>
        </p:spPr>
        <p:txBody>
          <a:bodyPr wrap="square" rtlCol="0">
            <a:spAutoFit/>
          </a:bodyPr>
          <a:lstStyle/>
          <a:p>
            <a:r>
              <a:rPr lang="en-US" sz="1600" b="1" dirty="0"/>
              <a:t>bootstrap</a:t>
            </a:r>
          </a:p>
        </p:txBody>
      </p:sp>
      <p:sp>
        <p:nvSpPr>
          <p:cNvPr id="82" name="Rectangle 81">
            <a:extLst>
              <a:ext uri="{FF2B5EF4-FFF2-40B4-BE49-F238E27FC236}">
                <a16:creationId xmlns:a16="http://schemas.microsoft.com/office/drawing/2014/main" id="{CA0440DC-DC47-4FB0-A462-2A41A0C25263}"/>
              </a:ext>
            </a:extLst>
          </p:cNvPr>
          <p:cNvSpPr/>
          <p:nvPr/>
        </p:nvSpPr>
        <p:spPr>
          <a:xfrm>
            <a:off x="4429892" y="2219101"/>
            <a:ext cx="2602193" cy="410315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SAPUI5 Framework</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83" name="Oval 82">
            <a:extLst>
              <a:ext uri="{FF2B5EF4-FFF2-40B4-BE49-F238E27FC236}">
                <a16:creationId xmlns:a16="http://schemas.microsoft.com/office/drawing/2014/main" id="{0D63100D-A87D-492E-9C38-43F2A251E83F}"/>
              </a:ext>
            </a:extLst>
          </p:cNvPr>
          <p:cNvSpPr/>
          <p:nvPr/>
        </p:nvSpPr>
        <p:spPr>
          <a:xfrm>
            <a:off x="2843189" y="1885363"/>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4" name="Arrow: Right 83">
            <a:extLst>
              <a:ext uri="{FF2B5EF4-FFF2-40B4-BE49-F238E27FC236}">
                <a16:creationId xmlns:a16="http://schemas.microsoft.com/office/drawing/2014/main" id="{4564B888-803C-4F81-A32F-B1611582C887}"/>
              </a:ext>
            </a:extLst>
          </p:cNvPr>
          <p:cNvSpPr/>
          <p:nvPr/>
        </p:nvSpPr>
        <p:spPr>
          <a:xfrm>
            <a:off x="7032085" y="2587798"/>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30EE0C12-D515-4120-B17A-6285F25B5C2E}"/>
              </a:ext>
            </a:extLst>
          </p:cNvPr>
          <p:cNvSpPr/>
          <p:nvPr/>
        </p:nvSpPr>
        <p:spPr>
          <a:xfrm>
            <a:off x="7635032" y="2427655"/>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6" name="Arrow: Right 85">
            <a:extLst>
              <a:ext uri="{FF2B5EF4-FFF2-40B4-BE49-F238E27FC236}">
                <a16:creationId xmlns:a16="http://schemas.microsoft.com/office/drawing/2014/main" id="{916B2DF9-A7EE-415D-A588-9B00B4BFC50B}"/>
              </a:ext>
            </a:extLst>
          </p:cNvPr>
          <p:cNvSpPr/>
          <p:nvPr/>
        </p:nvSpPr>
        <p:spPr>
          <a:xfrm rot="10800000">
            <a:off x="7000351" y="2828403"/>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65BF5BC-7873-4EB9-9D7D-E7BE56A6D64A}"/>
              </a:ext>
            </a:extLst>
          </p:cNvPr>
          <p:cNvSpPr/>
          <p:nvPr/>
        </p:nvSpPr>
        <p:spPr>
          <a:xfrm>
            <a:off x="8618788" y="4620568"/>
            <a:ext cx="2366314" cy="177358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a:p>
            <a:pPr algn="ctr"/>
            <a:endParaRPr lang="en-US" sz="1400" dirty="0"/>
          </a:p>
          <a:p>
            <a:pPr algn="ctr"/>
            <a:r>
              <a:rPr lang="en-US" sz="1400" b="1" dirty="0" err="1"/>
              <a:t>onInit</a:t>
            </a:r>
            <a:endParaRPr lang="en-US" sz="1400" b="1" dirty="0"/>
          </a:p>
        </p:txBody>
      </p:sp>
      <p:sp>
        <p:nvSpPr>
          <p:cNvPr id="88" name="Arrow: Right 87">
            <a:extLst>
              <a:ext uri="{FF2B5EF4-FFF2-40B4-BE49-F238E27FC236}">
                <a16:creationId xmlns:a16="http://schemas.microsoft.com/office/drawing/2014/main" id="{A1900B77-135E-4D90-A655-83D1E12E371C}"/>
              </a:ext>
            </a:extLst>
          </p:cNvPr>
          <p:cNvSpPr/>
          <p:nvPr/>
        </p:nvSpPr>
        <p:spPr>
          <a:xfrm>
            <a:off x="6921016" y="4605619"/>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Arrow: Right 88">
            <a:extLst>
              <a:ext uri="{FF2B5EF4-FFF2-40B4-BE49-F238E27FC236}">
                <a16:creationId xmlns:a16="http://schemas.microsoft.com/office/drawing/2014/main" id="{CA954DE0-6E8B-4344-931D-F90A9874F5B8}"/>
              </a:ext>
            </a:extLst>
          </p:cNvPr>
          <p:cNvSpPr/>
          <p:nvPr/>
        </p:nvSpPr>
        <p:spPr>
          <a:xfrm rot="10800000">
            <a:off x="6889282" y="4846224"/>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6D9C716D-69DE-4795-9C82-9405C7DFD48E}"/>
              </a:ext>
            </a:extLst>
          </p:cNvPr>
          <p:cNvSpPr/>
          <p:nvPr/>
        </p:nvSpPr>
        <p:spPr>
          <a:xfrm>
            <a:off x="7588494" y="4432898"/>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1" name="Arrow: Right 90">
            <a:extLst>
              <a:ext uri="{FF2B5EF4-FFF2-40B4-BE49-F238E27FC236}">
                <a16:creationId xmlns:a16="http://schemas.microsoft.com/office/drawing/2014/main" id="{4A102E1A-E0C3-467D-810F-CA5D50C7AECD}"/>
              </a:ext>
            </a:extLst>
          </p:cNvPr>
          <p:cNvSpPr/>
          <p:nvPr/>
        </p:nvSpPr>
        <p:spPr>
          <a:xfrm>
            <a:off x="6897727" y="5536363"/>
            <a:ext cx="2602193"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Arrow: Right 91">
            <a:extLst>
              <a:ext uri="{FF2B5EF4-FFF2-40B4-BE49-F238E27FC236}">
                <a16:creationId xmlns:a16="http://schemas.microsoft.com/office/drawing/2014/main" id="{9A107F1C-73DB-467D-B478-BC5F9464E5DF}"/>
              </a:ext>
            </a:extLst>
          </p:cNvPr>
          <p:cNvSpPr/>
          <p:nvPr/>
        </p:nvSpPr>
        <p:spPr>
          <a:xfrm rot="10800000">
            <a:off x="6895665" y="5776967"/>
            <a:ext cx="2484740"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B297DCE0-7AC2-42C2-A043-44D57C21B5CC}"/>
              </a:ext>
            </a:extLst>
          </p:cNvPr>
          <p:cNvSpPr/>
          <p:nvPr/>
        </p:nvSpPr>
        <p:spPr>
          <a:xfrm>
            <a:off x="7565206" y="5363642"/>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4" name="Oval 93">
            <a:extLst>
              <a:ext uri="{FF2B5EF4-FFF2-40B4-BE49-F238E27FC236}">
                <a16:creationId xmlns:a16="http://schemas.microsoft.com/office/drawing/2014/main" id="{2C1D8896-DFFF-4B98-B128-A2970D98B9EE}"/>
              </a:ext>
            </a:extLst>
          </p:cNvPr>
          <p:cNvSpPr/>
          <p:nvPr/>
        </p:nvSpPr>
        <p:spPr>
          <a:xfrm>
            <a:off x="5933911" y="4605619"/>
            <a:ext cx="1015490" cy="70077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C</a:t>
            </a:r>
          </a:p>
        </p:txBody>
      </p:sp>
      <p:sp>
        <p:nvSpPr>
          <p:cNvPr id="95" name="Oval 94">
            <a:extLst>
              <a:ext uri="{FF2B5EF4-FFF2-40B4-BE49-F238E27FC236}">
                <a16:creationId xmlns:a16="http://schemas.microsoft.com/office/drawing/2014/main" id="{CC692113-9556-4287-ABA0-2F7FB9E0D91B}"/>
              </a:ext>
            </a:extLst>
          </p:cNvPr>
          <p:cNvSpPr/>
          <p:nvPr/>
        </p:nvSpPr>
        <p:spPr>
          <a:xfrm>
            <a:off x="6332388" y="3111500"/>
            <a:ext cx="636229" cy="55055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0000"/>
                </a:solidFill>
              </a:rPr>
              <a:t>C</a:t>
            </a:r>
          </a:p>
        </p:txBody>
      </p:sp>
      <p:sp>
        <p:nvSpPr>
          <p:cNvPr id="96" name="Arrow: Right 95">
            <a:extLst>
              <a:ext uri="{FF2B5EF4-FFF2-40B4-BE49-F238E27FC236}">
                <a16:creationId xmlns:a16="http://schemas.microsoft.com/office/drawing/2014/main" id="{0532C916-5304-4D80-861E-52A90DFB9F50}"/>
              </a:ext>
            </a:extLst>
          </p:cNvPr>
          <p:cNvSpPr/>
          <p:nvPr/>
        </p:nvSpPr>
        <p:spPr>
          <a:xfrm>
            <a:off x="7000351" y="3298974"/>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8CCA1CC9-81FC-464F-8A41-4BA79213063E}"/>
              </a:ext>
            </a:extLst>
          </p:cNvPr>
          <p:cNvSpPr/>
          <p:nvPr/>
        </p:nvSpPr>
        <p:spPr>
          <a:xfrm>
            <a:off x="7603298" y="3138831"/>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98" name="Arrow: Right 97">
            <a:extLst>
              <a:ext uri="{FF2B5EF4-FFF2-40B4-BE49-F238E27FC236}">
                <a16:creationId xmlns:a16="http://schemas.microsoft.com/office/drawing/2014/main" id="{FBB857BA-B5DA-4F15-BF52-7B70403837D3}"/>
              </a:ext>
            </a:extLst>
          </p:cNvPr>
          <p:cNvSpPr/>
          <p:nvPr/>
        </p:nvSpPr>
        <p:spPr>
          <a:xfrm rot="10800000">
            <a:off x="5330964" y="3539578"/>
            <a:ext cx="3478229"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E04F637E-DA6A-4DF4-8452-CE8A54B0AAC0}"/>
              </a:ext>
            </a:extLst>
          </p:cNvPr>
          <p:cNvSpPr/>
          <p:nvPr/>
        </p:nvSpPr>
        <p:spPr>
          <a:xfrm>
            <a:off x="4080817" y="3585462"/>
            <a:ext cx="1250147" cy="109231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sp>
        <p:nvSpPr>
          <p:cNvPr id="100" name="Oval 99">
            <a:extLst>
              <a:ext uri="{FF2B5EF4-FFF2-40B4-BE49-F238E27FC236}">
                <a16:creationId xmlns:a16="http://schemas.microsoft.com/office/drawing/2014/main" id="{D7638200-D08B-482E-865C-5E2421631B8D}"/>
              </a:ext>
            </a:extLst>
          </p:cNvPr>
          <p:cNvSpPr/>
          <p:nvPr/>
        </p:nvSpPr>
        <p:spPr>
          <a:xfrm>
            <a:off x="5191509" y="3908305"/>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01" name="Rectangle: Rounded Corners 100">
            <a:extLst>
              <a:ext uri="{FF2B5EF4-FFF2-40B4-BE49-F238E27FC236}">
                <a16:creationId xmlns:a16="http://schemas.microsoft.com/office/drawing/2014/main" id="{BAA3D9A4-941C-4DF4-8FC2-CED6FA91C86C}"/>
              </a:ext>
            </a:extLst>
          </p:cNvPr>
          <p:cNvSpPr/>
          <p:nvPr/>
        </p:nvSpPr>
        <p:spPr>
          <a:xfrm>
            <a:off x="1066081" y="4989040"/>
            <a:ext cx="1967512" cy="13332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a:t>
            </a:r>
          </a:p>
        </p:txBody>
      </p:sp>
      <p:cxnSp>
        <p:nvCxnSpPr>
          <p:cNvPr id="102" name="Connector: Elbow 101">
            <a:extLst>
              <a:ext uri="{FF2B5EF4-FFF2-40B4-BE49-F238E27FC236}">
                <a16:creationId xmlns:a16="http://schemas.microsoft.com/office/drawing/2014/main" id="{AE1088D7-13B3-45E9-900B-10B3960C8EBE}"/>
              </a:ext>
            </a:extLst>
          </p:cNvPr>
          <p:cNvCxnSpPr>
            <a:stCxn id="99" idx="1"/>
            <a:endCxn id="101" idx="3"/>
          </p:cNvCxnSpPr>
          <p:nvPr/>
        </p:nvCxnSpPr>
        <p:spPr>
          <a:xfrm rot="10800000" flipV="1">
            <a:off x="3033593" y="4131620"/>
            <a:ext cx="1047224" cy="15240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FC4359F2-A7EF-4CCA-AEAE-4A5C4AFF20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4" name="Footer Placeholder 45">
            <a:extLst>
              <a:ext uri="{FF2B5EF4-FFF2-40B4-BE49-F238E27FC236}">
                <a16:creationId xmlns:a16="http://schemas.microsoft.com/office/drawing/2014/main" id="{30E1D2FB-A3CF-4D4F-90D7-974089A9D47B}"/>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386533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SAP UI5 Project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17" name="TextBox 16">
            <a:extLst>
              <a:ext uri="{FF2B5EF4-FFF2-40B4-BE49-F238E27FC236}">
                <a16:creationId xmlns:a16="http://schemas.microsoft.com/office/drawing/2014/main" id="{A87927C0-1F93-4E79-A6F0-7DB3C649D855}"/>
              </a:ext>
            </a:extLst>
          </p:cNvPr>
          <p:cNvSpPr txBox="1"/>
          <p:nvPr/>
        </p:nvSpPr>
        <p:spPr>
          <a:xfrm>
            <a:off x="360217" y="887797"/>
            <a:ext cx="8746838" cy="5076005"/>
          </a:xfrm>
          <a:prstGeom prst="rect">
            <a:avLst/>
          </a:prstGeom>
          <a:noFill/>
        </p:spPr>
        <p:txBody>
          <a:bodyPr wrap="square">
            <a:spAutoFit/>
          </a:bodyPr>
          <a:lstStyle/>
          <a:p>
            <a:pPr marL="342900" indent="-342900" algn="just" defTabSz="914126">
              <a:buFont typeface="Wingdings" panose="05000000000000000000" pitchFamily="2" charset="2"/>
              <a:buChar char="ü"/>
            </a:pPr>
            <a:r>
              <a:rPr lang="en-US" sz="1799" dirty="0">
                <a:solidFill>
                  <a:schemeClr val="tx1">
                    <a:lumMod val="95000"/>
                    <a:lumOff val="5000"/>
                  </a:schemeClr>
                </a:solidFill>
              </a:rPr>
              <a:t>Start with a project folder and all the productive files inside the webapp folder</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Initialize a node project (</a:t>
            </a:r>
            <a:r>
              <a:rPr lang="en-US" sz="1799" b="1" dirty="0">
                <a:solidFill>
                  <a:schemeClr val="tx1">
                    <a:lumMod val="95000"/>
                    <a:lumOff val="5000"/>
                  </a:schemeClr>
                </a:solidFill>
              </a:rPr>
              <a:t>npm init) </a:t>
            </a:r>
            <a:endParaRPr lang="en-US" sz="1799" dirty="0">
              <a:solidFill>
                <a:schemeClr val="tx1">
                  <a:lumMod val="95000"/>
                  <a:lumOff val="5000"/>
                </a:schemeClr>
              </a:solidFill>
            </a:endParaRPr>
          </a:p>
          <a:p>
            <a:pPr marL="342900" indent="-342900" algn="just" defTabSz="914126">
              <a:buFont typeface="Wingdings" panose="05000000000000000000" pitchFamily="2" charset="2"/>
              <a:buChar char="ü"/>
            </a:pPr>
            <a:r>
              <a:rPr lang="en-US" sz="1799" dirty="0">
                <a:solidFill>
                  <a:schemeClr val="tx1">
                    <a:lumMod val="95000"/>
                    <a:lumOff val="5000"/>
                  </a:schemeClr>
                </a:solidFill>
              </a:rPr>
              <a:t>Add a manifest.json file inside UI5 project (inside webapp) which talks about our project properties (sap.app, sap.ui, sap.ui5)</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Mention that this is a UI5 type project hence we run a command called </a:t>
            </a:r>
            <a:r>
              <a:rPr lang="en-US" sz="1799" b="1" dirty="0">
                <a:solidFill>
                  <a:schemeClr val="tx1">
                    <a:lumMod val="95000"/>
                    <a:lumOff val="5000"/>
                  </a:schemeClr>
                </a:solidFill>
              </a:rPr>
              <a:t>ui5 init</a:t>
            </a:r>
          </a:p>
          <a:p>
            <a:pPr marL="342900" indent="-342900" algn="just" defTabSz="914126">
              <a:buAutoNum type="arabicPeriod"/>
            </a:pPr>
            <a:r>
              <a:rPr lang="en-US" sz="1799" dirty="0">
                <a:solidFill>
                  <a:schemeClr val="tx1">
                    <a:lumMod val="95000"/>
                    <a:lumOff val="5000"/>
                  </a:schemeClr>
                </a:solidFill>
              </a:rPr>
              <a:t>Create an HTML file (index.html)</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Create HTML Head and body</a:t>
            </a:r>
          </a:p>
          <a:p>
            <a:pPr marL="952393" lvl="1" indent="-342900" defTabSz="914126">
              <a:buFont typeface="Wingdings" panose="05000000000000000000" pitchFamily="2" charset="2"/>
              <a:buChar char="ü"/>
            </a:pPr>
            <a:r>
              <a:rPr lang="en-US" sz="1799" dirty="0">
                <a:solidFill>
                  <a:schemeClr val="tx1">
                    <a:lumMod val="95000"/>
                    <a:lumOff val="5000"/>
                  </a:schemeClr>
                </a:solidFill>
              </a:rPr>
              <a:t>Add the Bootstrap code for HTML, load sap ui5 from CDN </a:t>
            </a:r>
            <a:r>
              <a:rPr lang="en-US" sz="1799" dirty="0">
                <a:solidFill>
                  <a:schemeClr val="accent5">
                    <a:lumMod val="75000"/>
                  </a:schemeClr>
                </a:solidFill>
                <a:hlinkClick r:id="rId3">
                  <a:extLst>
                    <a:ext uri="{A12FA001-AC4F-418D-AE19-62706E023703}">
                      <ahyp:hlinkClr xmlns:ahyp="http://schemas.microsoft.com/office/drawing/2018/hyperlinkcolor" val="tx"/>
                    </a:ext>
                  </a:extLst>
                </a:hlinkClick>
              </a:rPr>
              <a:t>https://sapui5.hana.ondemand.com/resources/sap-ui-core.js</a:t>
            </a:r>
            <a:endParaRPr lang="en-US" sz="1799" dirty="0">
              <a:solidFill>
                <a:schemeClr val="accent5">
                  <a:lumMod val="75000"/>
                </a:schemeClr>
              </a:solidFill>
            </a:endParaRP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Along with step 2, we will specify theme, library, and the path where all our project resources are present</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Create object of our first view</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Place this view in the body</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Now create a view/Our view and in this view, we will add the control (JS View), when we implement view, we need to add 2 methods </a:t>
            </a:r>
            <a:r>
              <a:rPr lang="en-US" sz="1799" b="1" dirty="0">
                <a:solidFill>
                  <a:schemeClr val="tx1">
                    <a:lumMod val="95000"/>
                    <a:lumOff val="5000"/>
                  </a:schemeClr>
                </a:solidFill>
              </a:rPr>
              <a:t>createContent </a:t>
            </a:r>
            <a:r>
              <a:rPr lang="en-US" sz="1799" dirty="0">
                <a:solidFill>
                  <a:schemeClr val="tx1">
                    <a:lumMod val="95000"/>
                    <a:lumOff val="5000"/>
                  </a:schemeClr>
                </a:solidFill>
              </a:rPr>
              <a:t>and </a:t>
            </a:r>
            <a:r>
              <a:rPr lang="en-US" sz="1799" b="1" dirty="0">
                <a:solidFill>
                  <a:schemeClr val="tx1">
                    <a:lumMod val="95000"/>
                    <a:lumOff val="5000"/>
                  </a:schemeClr>
                </a:solidFill>
              </a:rPr>
              <a:t>getControllerName</a:t>
            </a:r>
            <a:endParaRPr lang="en-US" sz="1799" dirty="0">
              <a:solidFill>
                <a:schemeClr val="tx1">
                  <a:lumMod val="95000"/>
                  <a:lumOff val="5000"/>
                </a:schemeClr>
              </a:solidFill>
            </a:endParaRPr>
          </a:p>
          <a:p>
            <a:pPr marL="342900" indent="-342900" algn="just" defTabSz="914126">
              <a:buFont typeface="Wingdings" panose="05000000000000000000" pitchFamily="2" charset="2"/>
              <a:buChar char="ü"/>
            </a:pPr>
            <a:r>
              <a:rPr lang="en-US" sz="1799" dirty="0">
                <a:solidFill>
                  <a:schemeClr val="tx1">
                    <a:lumMod val="95000"/>
                    <a:lumOff val="5000"/>
                  </a:schemeClr>
                </a:solidFill>
              </a:rPr>
              <a:t>Create a controller (like a class) for this view, we can also put a constructor method </a:t>
            </a:r>
            <a:r>
              <a:rPr lang="en-US" sz="1799" b="1" dirty="0">
                <a:solidFill>
                  <a:schemeClr val="tx1">
                    <a:lumMod val="95000"/>
                    <a:lumOff val="5000"/>
                  </a:schemeClr>
                </a:solidFill>
              </a:rPr>
              <a:t>onInit</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Execute project using </a:t>
            </a:r>
            <a:r>
              <a:rPr lang="en-US" sz="1799" b="1" dirty="0">
                <a:solidFill>
                  <a:schemeClr val="tx1">
                    <a:lumMod val="95000"/>
                    <a:lumOff val="5000"/>
                  </a:schemeClr>
                </a:solidFill>
              </a:rPr>
              <a:t>ui5 serve </a:t>
            </a:r>
            <a:r>
              <a:rPr lang="en-US" sz="1799" dirty="0">
                <a:solidFill>
                  <a:schemeClr val="tx1">
                    <a:lumMod val="95000"/>
                    <a:lumOff val="5000"/>
                  </a:schemeClr>
                </a:solidFill>
              </a:rPr>
              <a:t>command</a:t>
            </a:r>
          </a:p>
        </p:txBody>
      </p:sp>
      <p:pic>
        <p:nvPicPr>
          <p:cNvPr id="18" name="Picture 2">
            <a:extLst>
              <a:ext uri="{FF2B5EF4-FFF2-40B4-BE49-F238E27FC236}">
                <a16:creationId xmlns:a16="http://schemas.microsoft.com/office/drawing/2014/main" id="{793EE87A-8EF5-4030-A067-81CEFEE3A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509" y="1691692"/>
            <a:ext cx="2811948" cy="281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89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1721</TotalTime>
  <Words>2128</Words>
  <Application>Microsoft Office PowerPoint</Application>
  <PresentationFormat>Widescreen</PresentationFormat>
  <Paragraphs>339</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BentonSansRegular</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92</cp:revision>
  <dcterms:created xsi:type="dcterms:W3CDTF">2021-09-02T13:28:35Z</dcterms:created>
  <dcterms:modified xsi:type="dcterms:W3CDTF">2021-09-13T11:56:21Z</dcterms:modified>
</cp:coreProperties>
</file>